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8" r:id="rId2"/>
    <p:sldId id="324" r:id="rId3"/>
    <p:sldId id="405" r:id="rId4"/>
    <p:sldId id="394" r:id="rId5"/>
    <p:sldId id="406" r:id="rId6"/>
    <p:sldId id="499" r:id="rId7"/>
    <p:sldId id="500" r:id="rId8"/>
    <p:sldId id="501" r:id="rId9"/>
    <p:sldId id="502" r:id="rId10"/>
    <p:sldId id="503" r:id="rId11"/>
    <p:sldId id="506" r:id="rId12"/>
    <p:sldId id="507" r:id="rId13"/>
    <p:sldId id="508" r:id="rId14"/>
    <p:sldId id="326" r:id="rId15"/>
    <p:sldId id="403" r:id="rId16"/>
    <p:sldId id="327" r:id="rId17"/>
    <p:sldId id="402" r:id="rId18"/>
    <p:sldId id="473" r:id="rId19"/>
    <p:sldId id="397" r:id="rId20"/>
    <p:sldId id="498" r:id="rId21"/>
    <p:sldId id="488" r:id="rId22"/>
    <p:sldId id="497" r:id="rId23"/>
    <p:sldId id="493" r:id="rId24"/>
    <p:sldId id="494" r:id="rId25"/>
    <p:sldId id="495" r:id="rId26"/>
    <p:sldId id="491" r:id="rId27"/>
    <p:sldId id="487" r:id="rId28"/>
    <p:sldId id="489" r:id="rId29"/>
    <p:sldId id="256" r:id="rId30"/>
    <p:sldId id="492" r:id="rId31"/>
    <p:sldId id="260" r:id="rId32"/>
    <p:sldId id="398" r:id="rId33"/>
    <p:sldId id="399" r:id="rId34"/>
    <p:sldId id="400" r:id="rId35"/>
    <p:sldId id="401" r:id="rId36"/>
    <p:sldId id="407" r:id="rId37"/>
    <p:sldId id="382" r:id="rId38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Arial Rounded MT Bold" panose="020F0704030504030204" pitchFamily="34" charset="0"/>
      <p:regular r:id="rId44"/>
    </p:embeddedFont>
    <p:embeddedFont>
      <p:font typeface="Open Sans Light Bold" panose="020B0604020202020204" charset="0"/>
      <p:regular r:id="rId45"/>
      <p:bold r:id="rId46"/>
    </p:embeddedFont>
    <p:embeddedFont>
      <p:font typeface="Candara Light" panose="020E0502030303020204" pitchFamily="34" charset="0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F0"/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D2F13-207F-434D-88C2-D9BFFA3C1895}" type="datetimeFigureOut">
              <a:rPr lang="es-MX" smtClean="0"/>
              <a:t>26/02/2020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F79CB-B7F1-436D-9411-71ACEF9F96E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771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807C9-133A-40E4-8E56-B2EE1400BBD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911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F79CB-B7F1-436D-9411-71ACEF9F96E9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813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F79CB-B7F1-436D-9411-71ACEF9F96E9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7648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2B5EB-B28E-4A14-9392-36851CC10858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767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jpe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23.tiff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eriodica.unam.mx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clase.unam.mx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eriodica.unam.mx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iblat.unam.mx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istas.unam.mx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vestigacionesgeograficas.unam.mx/index.php/rig/statistics/init" TargetMode="Externa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mailto:biblat@dgb.unam.mx" TargetMode="External"/><Relationship Id="rId7" Type="http://schemas.openxmlformats.org/officeDocument/2006/relationships/image" Target="../media/image64.png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10" Type="http://schemas.openxmlformats.org/officeDocument/2006/relationships/image" Target="../media/image67.jpe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ADEF04-8AAD-4692-87FF-995602078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7293" y="3086100"/>
            <a:ext cx="7772400" cy="1470025"/>
          </a:xfrm>
        </p:spPr>
        <p:txBody>
          <a:bodyPr>
            <a:noAutofit/>
          </a:bodyPr>
          <a:lstStyle/>
          <a:p>
            <a:r>
              <a:rPr lang="es-MX" b="1" err="1">
                <a:solidFill>
                  <a:srgbClr val="0070C0"/>
                </a:solidFill>
                <a:latin typeface="Arial Rounded MT Bold" panose="020F0704030504030204" pitchFamily="34" charset="0"/>
              </a:rPr>
              <a:t>Biblat</a:t>
            </a:r>
            <a:r>
              <a:rPr lang="es-MX" b="1">
                <a:solidFill>
                  <a:srgbClr val="0070C0"/>
                </a:solidFill>
                <a:latin typeface="Arial Rounded MT Bold" panose="020F0704030504030204" pitchFamily="34" charset="0"/>
              </a:rPr>
              <a:t> 2.0 :</a:t>
            </a:r>
            <a:br>
              <a:rPr lang="es-MX" b="1">
                <a:solidFill>
                  <a:srgbClr val="0070C0"/>
                </a:solidFill>
                <a:latin typeface="Arial Rounded MT Bold" panose="020F0704030504030204" pitchFamily="34" charset="0"/>
              </a:rPr>
            </a:br>
            <a:r>
              <a:rPr lang="es-MX">
                <a:solidFill>
                  <a:srgbClr val="0070C0"/>
                </a:solidFill>
                <a:latin typeface="Arial Rounded MT Bold" panose="020F0704030504030204" pitchFamily="34" charset="0"/>
              </a:rPr>
              <a:t>Visibilidad e indización colaborativa para las revistas académicas latinoamericanas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33D4C5A-FB3B-4572-9194-A89D75120B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900"/>
            <a:ext cx="7620000" cy="9372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3360354-38A4-4010-A198-B8DE409A0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8" t="11053" r="75241" b="71521"/>
          <a:stretch/>
        </p:blipFill>
        <p:spPr>
          <a:xfrm>
            <a:off x="9829800" y="8039100"/>
            <a:ext cx="3708815" cy="17768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76B4E4DF-0A9E-48A5-8F81-3FBE656E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0" y="8086960"/>
            <a:ext cx="1640840" cy="158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foto1">
            <a:extLst>
              <a:ext uri="{FF2B5EF4-FFF2-40B4-BE49-F238E27FC236}">
                <a16:creationId xmlns:a16="http://schemas.microsoft.com/office/drawing/2014/main" xmlns="" id="{99949CC5-398D-4BBE-AC58-C100ACC2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600" y="8039100"/>
            <a:ext cx="1583453" cy="164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8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618DE-BDC4-3846-B68E-20524DC2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pPr algn="l"/>
            <a:r>
              <a:rPr lang="x-none" dirty="0"/>
              <a:t>Biblat Manager – Registro de Revista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C9BF49A-F4C4-FA4D-B0BF-98D40A33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286125"/>
            <a:ext cx="11201400" cy="70008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9532545-B8A6-ED42-8F51-F1EBED83A3C4}"/>
              </a:ext>
            </a:extLst>
          </p:cNvPr>
          <p:cNvGrpSpPr>
            <a:grpSpLocks noChangeAspect="1"/>
          </p:cNvGrpSpPr>
          <p:nvPr/>
        </p:nvGrpSpPr>
        <p:grpSpPr>
          <a:xfrm>
            <a:off x="6949799" y="1384876"/>
            <a:ext cx="4388403" cy="1308252"/>
            <a:chOff x="5257800" y="829482"/>
            <a:chExt cx="6479104" cy="1896408"/>
          </a:xfrm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xmlns="" id="{A3CB4875-0D17-8141-B1F9-C9187A68E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0" y="829482"/>
              <a:ext cx="1752600" cy="1819466"/>
            </a:xfrm>
            <a:prstGeom prst="rect">
              <a:avLst/>
            </a:prstGeom>
          </p:spPr>
        </p:pic>
        <p:pic>
          <p:nvPicPr>
            <p:cNvPr id="10" name="Imagen 4">
              <a:extLst>
                <a:ext uri="{FF2B5EF4-FFF2-40B4-BE49-F238E27FC236}">
                  <a16:creationId xmlns:a16="http://schemas.microsoft.com/office/drawing/2014/main" xmlns="" id="{3AA5C66F-97A8-BE4F-887D-4FEC577F3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048" t="64620" r="43465" b="14327"/>
            <a:stretch/>
          </p:blipFill>
          <p:spPr>
            <a:xfrm>
              <a:off x="7221034" y="829482"/>
              <a:ext cx="1622252" cy="1721851"/>
            </a:xfrm>
            <a:prstGeom prst="rect">
              <a:avLst/>
            </a:prstGeom>
          </p:spPr>
        </p:pic>
        <p:pic>
          <p:nvPicPr>
            <p:cNvPr id="11" name="Imagen 5">
              <a:extLst>
                <a:ext uri="{FF2B5EF4-FFF2-40B4-BE49-F238E27FC236}">
                  <a16:creationId xmlns:a16="http://schemas.microsoft.com/office/drawing/2014/main" xmlns="" id="{830AC552-7255-A74F-A263-F4E677F69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430" t="78188" r="45241" b="11754"/>
            <a:stretch/>
          </p:blipFill>
          <p:spPr>
            <a:xfrm>
              <a:off x="9220200" y="829482"/>
              <a:ext cx="2516704" cy="1666438"/>
            </a:xfrm>
            <a:prstGeom prst="rect">
              <a:avLst/>
            </a:prstGeom>
          </p:spPr>
        </p:pic>
        <p:sp>
          <p:nvSpPr>
            <p:cNvPr id="12" name="CuadroTexto 7">
              <a:extLst>
                <a:ext uri="{FF2B5EF4-FFF2-40B4-BE49-F238E27FC236}">
                  <a16:creationId xmlns:a16="http://schemas.microsoft.com/office/drawing/2014/main" xmlns="" id="{648D7552-29D3-BC4D-A3CC-D0FFEFA18622}"/>
                </a:ext>
              </a:extLst>
            </p:cNvPr>
            <p:cNvSpPr txBox="1"/>
            <p:nvPr/>
          </p:nvSpPr>
          <p:spPr>
            <a:xfrm>
              <a:off x="8650584" y="1048589"/>
              <a:ext cx="1049691" cy="167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 dirty="0">
                  <a:solidFill>
                    <a:schemeClr val="accent6">
                      <a:lumMod val="75000"/>
                    </a:schemeClr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14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618DE-BDC4-3846-B68E-20524DC2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pPr algn="l"/>
            <a:r>
              <a:rPr lang="x-none" dirty="0"/>
              <a:t>Biblat Manager – Registro de Revista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9BF49A-F4C4-FA4D-B0BF-98D40A33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3300" y="3286125"/>
            <a:ext cx="11201400" cy="70008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75B40AC-F11D-7A43-99EE-923CCE853C2B}"/>
              </a:ext>
            </a:extLst>
          </p:cNvPr>
          <p:cNvGrpSpPr>
            <a:grpSpLocks noChangeAspect="1"/>
          </p:cNvGrpSpPr>
          <p:nvPr/>
        </p:nvGrpSpPr>
        <p:grpSpPr>
          <a:xfrm>
            <a:off x="7808124" y="1381731"/>
            <a:ext cx="2671752" cy="1475769"/>
            <a:chOff x="972634" y="6921762"/>
            <a:chExt cx="3293984" cy="1819466"/>
          </a:xfrm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xmlns="" id="{5EB61B10-06D7-8F4C-B8E4-66D20F65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634" y="6921762"/>
              <a:ext cx="1752600" cy="1819466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02B35AE8-820E-364C-95B2-61E92708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468" y="6921762"/>
              <a:ext cx="691200" cy="609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3D4E9B5-0D32-CB45-8001-6DBB385C3CBF}"/>
                </a:ext>
              </a:extLst>
            </p:cNvPr>
            <p:cNvSpPr txBox="1"/>
            <p:nvPr/>
          </p:nvSpPr>
          <p:spPr>
            <a:xfrm>
              <a:off x="2725234" y="7999750"/>
              <a:ext cx="15413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3200" dirty="0"/>
                <a:t>Editores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70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618DE-BDC4-3846-B68E-20524DC2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pPr algn="l"/>
            <a:r>
              <a:rPr lang="x-none" dirty="0"/>
              <a:t>Biblat Manager – Registro de Revista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9BF49A-F4C4-FA4D-B0BF-98D40A33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3300" y="3286125"/>
            <a:ext cx="11201400" cy="70008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75B40AC-F11D-7A43-99EE-923CCE853C2B}"/>
              </a:ext>
            </a:extLst>
          </p:cNvPr>
          <p:cNvGrpSpPr>
            <a:grpSpLocks noChangeAspect="1"/>
          </p:cNvGrpSpPr>
          <p:nvPr/>
        </p:nvGrpSpPr>
        <p:grpSpPr>
          <a:xfrm>
            <a:off x="7808124" y="1381731"/>
            <a:ext cx="2671752" cy="1475769"/>
            <a:chOff x="972634" y="6921762"/>
            <a:chExt cx="3293984" cy="1819466"/>
          </a:xfrm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xmlns="" id="{5EB61B10-06D7-8F4C-B8E4-66D20F65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634" y="6921762"/>
              <a:ext cx="1752600" cy="1819466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02B35AE8-820E-364C-95B2-61E92708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468" y="6921762"/>
              <a:ext cx="691200" cy="609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3D4E9B5-0D32-CB45-8001-6DBB385C3CBF}"/>
                </a:ext>
              </a:extLst>
            </p:cNvPr>
            <p:cNvSpPr txBox="1"/>
            <p:nvPr/>
          </p:nvSpPr>
          <p:spPr>
            <a:xfrm>
              <a:off x="2725234" y="7999750"/>
              <a:ext cx="15413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3200" dirty="0"/>
                <a:t>Editores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E7A49B2-0460-B249-9655-C1198B3C1911}"/>
              </a:ext>
            </a:extLst>
          </p:cNvPr>
          <p:cNvGrpSpPr/>
          <p:nvPr/>
        </p:nvGrpSpPr>
        <p:grpSpPr>
          <a:xfrm>
            <a:off x="14744700" y="4972050"/>
            <a:ext cx="3543300" cy="2686050"/>
            <a:chOff x="14744700" y="4972050"/>
            <a:chExt cx="3543300" cy="26860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40BFE101-48C8-CB47-9CC3-0F3FFB173043}"/>
                </a:ext>
              </a:extLst>
            </p:cNvPr>
            <p:cNvGrpSpPr/>
            <p:nvPr/>
          </p:nvGrpSpPr>
          <p:grpSpPr>
            <a:xfrm>
              <a:off x="15621000" y="4972050"/>
              <a:ext cx="2667000" cy="2686050"/>
              <a:chOff x="15149804" y="4686300"/>
              <a:chExt cx="2667000" cy="26860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xmlns="" id="{A6CE664C-AA4B-E347-BE4C-F8E8FEAEFE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49804" y="4686300"/>
                <a:ext cx="2667000" cy="9144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1392889C-2227-D143-B59C-37241AEB1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30804" y="5600700"/>
                <a:ext cx="1905000" cy="1771650"/>
              </a:xfrm>
              <a:prstGeom prst="rect">
                <a:avLst/>
              </a:prstGeom>
            </p:spPr>
          </p:pic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9216DE58-FC21-BA45-816D-755EBA2C60FE}"/>
                </a:ext>
              </a:extLst>
            </p:cNvPr>
            <p:cNvCxnSpPr>
              <a:stCxn id="4" idx="1"/>
              <a:endCxn id="7" idx="3"/>
            </p:cNvCxnSpPr>
            <p:nvPr/>
          </p:nvCxnSpPr>
          <p:spPr>
            <a:xfrm flipH="1">
              <a:off x="14744700" y="6772275"/>
              <a:ext cx="1257300" cy="1428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125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618DE-BDC4-3846-B68E-20524DC2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pPr algn="l"/>
            <a:r>
              <a:rPr lang="x-none" dirty="0"/>
              <a:t>Biblat Manager – Registro de Revista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9BF49A-F4C4-FA4D-B0BF-98D40A33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04009"/>
            <a:ext cx="11201400" cy="70008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75B40AC-F11D-7A43-99EE-923CCE853C2B}"/>
              </a:ext>
            </a:extLst>
          </p:cNvPr>
          <p:cNvGrpSpPr>
            <a:grpSpLocks noChangeAspect="1"/>
          </p:cNvGrpSpPr>
          <p:nvPr/>
        </p:nvGrpSpPr>
        <p:grpSpPr>
          <a:xfrm>
            <a:off x="7808124" y="1381731"/>
            <a:ext cx="2671752" cy="1475769"/>
            <a:chOff x="972634" y="6921762"/>
            <a:chExt cx="3293984" cy="1819466"/>
          </a:xfrm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xmlns="" id="{5EB61B10-06D7-8F4C-B8E4-66D20F65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634" y="6921762"/>
              <a:ext cx="1752600" cy="1819466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02B35AE8-820E-364C-95B2-61E92708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468" y="6921762"/>
              <a:ext cx="691200" cy="609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3D4E9B5-0D32-CB45-8001-6DBB385C3CBF}"/>
                </a:ext>
              </a:extLst>
            </p:cNvPr>
            <p:cNvSpPr txBox="1"/>
            <p:nvPr/>
          </p:nvSpPr>
          <p:spPr>
            <a:xfrm>
              <a:off x="2725234" y="7999750"/>
              <a:ext cx="15413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3200" dirty="0"/>
                <a:t>Editores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82ECF64-4218-4440-A666-DB06C6707EEB}"/>
              </a:ext>
            </a:extLst>
          </p:cNvPr>
          <p:cNvGrpSpPr/>
          <p:nvPr/>
        </p:nvGrpSpPr>
        <p:grpSpPr>
          <a:xfrm>
            <a:off x="11734800" y="6122095"/>
            <a:ext cx="5913693" cy="1364702"/>
            <a:chOff x="11734800" y="4838700"/>
            <a:chExt cx="5913693" cy="13647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82FCF32D-EF41-884A-B68F-ED0683CC6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78493" y="4933402"/>
              <a:ext cx="1270000" cy="1270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D8B28160-05D3-4241-8A7F-0E44EB16B9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734800" y="4838700"/>
              <a:ext cx="4388403" cy="1308252"/>
              <a:chOff x="5257800" y="829482"/>
              <a:chExt cx="6479104" cy="1896408"/>
            </a:xfrm>
          </p:grpSpPr>
          <p:pic>
            <p:nvPicPr>
              <p:cNvPr id="18" name="Picture 1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xmlns="" id="{AE0FE9E4-98F3-E34C-9275-424C7297B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800" y="829482"/>
                <a:ext cx="1752600" cy="1819466"/>
              </a:xfrm>
              <a:prstGeom prst="rect">
                <a:avLst/>
              </a:prstGeom>
            </p:spPr>
          </p:pic>
          <p:pic>
            <p:nvPicPr>
              <p:cNvPr id="19" name="Imagen 4">
                <a:extLst>
                  <a:ext uri="{FF2B5EF4-FFF2-40B4-BE49-F238E27FC236}">
                    <a16:creationId xmlns:a16="http://schemas.microsoft.com/office/drawing/2014/main" xmlns="" id="{11CD1968-C4AD-8442-8D3B-FD3692408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3048" t="64620" r="43465" b="14327"/>
              <a:stretch/>
            </p:blipFill>
            <p:spPr>
              <a:xfrm>
                <a:off x="7221034" y="829482"/>
                <a:ext cx="1622252" cy="1721851"/>
              </a:xfrm>
              <a:prstGeom prst="rect">
                <a:avLst/>
              </a:prstGeom>
            </p:spPr>
          </p:pic>
          <p:pic>
            <p:nvPicPr>
              <p:cNvPr id="20" name="Imagen 5">
                <a:extLst>
                  <a:ext uri="{FF2B5EF4-FFF2-40B4-BE49-F238E27FC236}">
                    <a16:creationId xmlns:a16="http://schemas.microsoft.com/office/drawing/2014/main" xmlns="" id="{90956ED9-6C05-AC41-B33E-340172E65A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4430" t="78188" r="45241" b="11754"/>
              <a:stretch/>
            </p:blipFill>
            <p:spPr>
              <a:xfrm>
                <a:off x="9220200" y="829482"/>
                <a:ext cx="2516704" cy="1666438"/>
              </a:xfrm>
              <a:prstGeom prst="rect">
                <a:avLst/>
              </a:prstGeom>
            </p:spPr>
          </p:pic>
          <p:sp>
            <p:nvSpPr>
              <p:cNvPr id="21" name="CuadroTexto 7">
                <a:extLst>
                  <a:ext uri="{FF2B5EF4-FFF2-40B4-BE49-F238E27FC236}">
                    <a16:creationId xmlns:a16="http://schemas.microsoft.com/office/drawing/2014/main" xmlns="" id="{0880669C-FA46-0B41-99B6-8364A896227D}"/>
                  </a:ext>
                </a:extLst>
              </p:cNvPr>
              <p:cNvSpPr txBox="1"/>
              <p:nvPr/>
            </p:nvSpPr>
            <p:spPr>
              <a:xfrm>
                <a:off x="8650584" y="1048589"/>
                <a:ext cx="1049691" cy="1677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6600" b="1" dirty="0">
                    <a:solidFill>
                      <a:schemeClr val="accent6">
                        <a:lumMod val="75000"/>
                      </a:schemeClr>
                    </a:solidFill>
                  </a:rPr>
                  <a:t>+</a:t>
                </a:r>
              </a:p>
            </p:txBody>
          </p:sp>
        </p:grpSp>
      </p:grp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617E17AB-1415-574E-AC6D-948A3A4661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22" y="4467108"/>
            <a:ext cx="7559607" cy="56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ADBBFFF-28E4-484D-8F00-2A6E9398C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3" t="8519" r="35833" b="21111"/>
          <a:stretch/>
        </p:blipFill>
        <p:spPr>
          <a:xfrm>
            <a:off x="228600" y="647700"/>
            <a:ext cx="8420100" cy="842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EBB482E1-5A2A-4116-B5EB-CF3E0C2B5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4" t="39724" r="67894" b="55182"/>
          <a:stretch/>
        </p:blipFill>
        <p:spPr>
          <a:xfrm>
            <a:off x="457200" y="3314700"/>
            <a:ext cx="5410200" cy="2705100"/>
          </a:xfrm>
          <a:prstGeom prst="rect">
            <a:avLst/>
          </a:prstGeom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E57748D-19E7-43D0-9E09-CDDDEED7F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7" t="6297" r="1250" b="10740"/>
          <a:stretch/>
        </p:blipFill>
        <p:spPr>
          <a:xfrm>
            <a:off x="5943600" y="-31173"/>
            <a:ext cx="12323618" cy="6050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2A79360-C33D-4F06-96F0-D89F7B2F8E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4" r="7917" b="6295"/>
          <a:stretch/>
        </p:blipFill>
        <p:spPr>
          <a:xfrm>
            <a:off x="5867400" y="4457700"/>
            <a:ext cx="12323618" cy="56769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F7D028C1-C670-4582-B19B-B21154935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614" y="2955633"/>
            <a:ext cx="8297375" cy="1902117"/>
          </a:xfrm>
          <a:prstGeom prst="rect">
            <a:avLst/>
          </a:prstGeom>
        </p:spPr>
      </p:pic>
      <p:pic>
        <p:nvPicPr>
          <p:cNvPr id="10" name="Imagen 4">
            <a:extLst>
              <a:ext uri="{FF2B5EF4-FFF2-40B4-BE49-F238E27FC236}">
                <a16:creationId xmlns:a16="http://schemas.microsoft.com/office/drawing/2014/main" xmlns="" id="{E438C065-8192-409B-B92D-14FD6BB6BA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5468936"/>
            <a:ext cx="3619503" cy="202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D411C407-764D-4207-B247-2D5525BF45DE}"/>
              </a:ext>
            </a:extLst>
          </p:cNvPr>
          <p:cNvGrpSpPr/>
          <p:nvPr/>
        </p:nvGrpSpPr>
        <p:grpSpPr>
          <a:xfrm>
            <a:off x="8756072" y="5599834"/>
            <a:ext cx="3619503" cy="1676400"/>
            <a:chOff x="2182089" y="9119677"/>
            <a:chExt cx="3619503" cy="16764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xmlns="" id="{6B50BA94-ECCF-4233-AADC-9CB35529A4E4}"/>
                </a:ext>
              </a:extLst>
            </p:cNvPr>
            <p:cNvSpPr/>
            <p:nvPr/>
          </p:nvSpPr>
          <p:spPr>
            <a:xfrm>
              <a:off x="2182089" y="9119677"/>
              <a:ext cx="3619503" cy="1676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636568F7-299F-46E4-A68C-BF266DF4C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4600" y="9186594"/>
              <a:ext cx="2651990" cy="1609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975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C941B5FD-C98A-41CD-90D1-5BF0B84DBB6A}"/>
              </a:ext>
            </a:extLst>
          </p:cNvPr>
          <p:cNvGrpSpPr/>
          <p:nvPr/>
        </p:nvGrpSpPr>
        <p:grpSpPr>
          <a:xfrm>
            <a:off x="304800" y="3376749"/>
            <a:ext cx="7315199" cy="1752600"/>
            <a:chOff x="9381706" y="713621"/>
            <a:chExt cx="5841329" cy="115773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xmlns="" id="{8EA04BED-062A-48EE-9976-A43528BF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48" t="64620" r="43465" b="14327"/>
            <a:stretch/>
          </p:blipFill>
          <p:spPr>
            <a:xfrm>
              <a:off x="9381706" y="724365"/>
              <a:ext cx="1295400" cy="113742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xmlns="" id="{979D67F6-F7C5-430F-BA4B-5360004FF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430" t="78188" r="45241" b="11754"/>
            <a:stretch/>
          </p:blipFill>
          <p:spPr>
            <a:xfrm>
              <a:off x="10788920" y="762681"/>
              <a:ext cx="2009637" cy="110082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F212974E-0866-429B-9AAF-61DB90437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98" t="11053" r="75241" b="71521"/>
            <a:stretch/>
          </p:blipFill>
          <p:spPr>
            <a:xfrm>
              <a:off x="12910371" y="763362"/>
              <a:ext cx="2312664" cy="1107996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xmlns="" id="{8A00D199-EF3D-415A-985A-B6057A2D3ACC}"/>
                </a:ext>
              </a:extLst>
            </p:cNvPr>
            <p:cNvSpPr txBox="1"/>
            <p:nvPr/>
          </p:nvSpPr>
          <p:spPr>
            <a:xfrm>
              <a:off x="10420714" y="717189"/>
              <a:ext cx="8381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xmlns="" id="{EF2AC3A2-BF92-4788-99D9-ED6026FA7BC6}"/>
                </a:ext>
              </a:extLst>
            </p:cNvPr>
            <p:cNvSpPr txBox="1"/>
            <p:nvPr/>
          </p:nvSpPr>
          <p:spPr>
            <a:xfrm>
              <a:off x="12462403" y="713621"/>
              <a:ext cx="6723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=</a:t>
              </a: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947426CD-FCA2-4C2F-9F7D-F3F577ABD757}"/>
              </a:ext>
            </a:extLst>
          </p:cNvPr>
          <p:cNvSpPr txBox="1"/>
          <p:nvPr/>
        </p:nvSpPr>
        <p:spPr>
          <a:xfrm>
            <a:off x="621749" y="114300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b="1">
                <a:solidFill>
                  <a:srgbClr val="FF0000"/>
                </a:solidFill>
                <a:latin typeface="Candara Light" panose="020E0502030303020204" pitchFamily="34" charset="0"/>
              </a:rPr>
              <a:t>Visibilidad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B69728B9-730A-40E3-8FB2-BF486F97FAE9}"/>
              </a:ext>
            </a:extLst>
          </p:cNvPr>
          <p:cNvSpPr txBox="1"/>
          <p:nvPr/>
        </p:nvSpPr>
        <p:spPr>
          <a:xfrm>
            <a:off x="9677400" y="118677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b="1">
                <a:solidFill>
                  <a:srgbClr val="FF0000"/>
                </a:solidFill>
                <a:latin typeface="Candara Light" panose="020E0502030303020204" pitchFamily="34" charset="0"/>
              </a:rPr>
              <a:t>Cobertura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915400" y="2181088"/>
            <a:ext cx="716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5400"/>
              <a:t>CLASE: 			2,130</a:t>
            </a:r>
          </a:p>
          <a:p>
            <a:r>
              <a:rPr lang="es-MX" sz="5400"/>
              <a:t>PERIODICA: 	      1,636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3335000" y="3935414"/>
            <a:ext cx="251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/>
              <a:t>3,766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8915400" y="6584980"/>
            <a:ext cx="716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5400"/>
              <a:t>CLASE: 			619</a:t>
            </a:r>
          </a:p>
          <a:p>
            <a:r>
              <a:rPr lang="es-MX" sz="5400"/>
              <a:t>PERIODICA: 	      296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3335000" y="8339306"/>
            <a:ext cx="251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/>
              <a:t>915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B69728B9-730A-40E3-8FB2-BF486F97FAE9}"/>
              </a:ext>
            </a:extLst>
          </p:cNvPr>
          <p:cNvSpPr txBox="1"/>
          <p:nvPr/>
        </p:nvSpPr>
        <p:spPr>
          <a:xfrm>
            <a:off x="9448800" y="5444872"/>
            <a:ext cx="624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b="1">
                <a:solidFill>
                  <a:srgbClr val="FF0000"/>
                </a:solidFill>
                <a:latin typeface="Candara Light" panose="020E0502030303020204" pitchFamily="34" charset="0"/>
              </a:rPr>
              <a:t>Actualización</a:t>
            </a:r>
          </a:p>
        </p:txBody>
      </p:sp>
    </p:spTree>
    <p:extLst>
      <p:ext uri="{BB962C8B-B14F-4D97-AF65-F5344CB8AC3E}">
        <p14:creationId xmlns:p14="http://schemas.microsoft.com/office/powerpoint/2010/main" val="23161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521791D9-7830-4B7F-AABF-B12EBED9ED2F}"/>
              </a:ext>
            </a:extLst>
          </p:cNvPr>
          <p:cNvGrpSpPr/>
          <p:nvPr/>
        </p:nvGrpSpPr>
        <p:grpSpPr>
          <a:xfrm>
            <a:off x="11506200" y="297320"/>
            <a:ext cx="5841329" cy="1157737"/>
            <a:chOff x="9381706" y="713621"/>
            <a:chExt cx="5841329" cy="115773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xmlns="" id="{77EAE3B7-1D38-49E2-9034-FA1D7F1D4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48" t="64620" r="43465" b="14327"/>
            <a:stretch/>
          </p:blipFill>
          <p:spPr>
            <a:xfrm>
              <a:off x="9381706" y="724365"/>
              <a:ext cx="1295400" cy="113742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xmlns="" id="{2DC60B4F-A913-4E54-8048-7557F6675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430" t="78188" r="45241" b="11754"/>
            <a:stretch/>
          </p:blipFill>
          <p:spPr>
            <a:xfrm>
              <a:off x="10788920" y="762681"/>
              <a:ext cx="2009637" cy="110082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865EFDF0-D41D-401F-BF20-4DCDD4E8B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98" t="11053" r="75241" b="71521"/>
            <a:stretch/>
          </p:blipFill>
          <p:spPr>
            <a:xfrm>
              <a:off x="12910371" y="763362"/>
              <a:ext cx="2312664" cy="1107996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xmlns="" id="{B7E550EB-7C33-4E41-8302-6EF91EB8BEFB}"/>
                </a:ext>
              </a:extLst>
            </p:cNvPr>
            <p:cNvSpPr txBox="1"/>
            <p:nvPr/>
          </p:nvSpPr>
          <p:spPr>
            <a:xfrm>
              <a:off x="10420714" y="717189"/>
              <a:ext cx="8381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xmlns="" id="{8B6D094E-40FC-4742-91C6-5F8A3FFEC638}"/>
                </a:ext>
              </a:extLst>
            </p:cNvPr>
            <p:cNvSpPr txBox="1"/>
            <p:nvPr/>
          </p:nvSpPr>
          <p:spPr>
            <a:xfrm>
              <a:off x="12462403" y="713621"/>
              <a:ext cx="6723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=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B35191D5-2EDA-4D12-AC6F-BEBBCB312BD2}"/>
              </a:ext>
            </a:extLst>
          </p:cNvPr>
          <p:cNvSpPr txBox="1"/>
          <p:nvPr/>
        </p:nvSpPr>
        <p:spPr>
          <a:xfrm>
            <a:off x="621749" y="114300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b="1">
                <a:solidFill>
                  <a:srgbClr val="FF0000"/>
                </a:solidFill>
                <a:latin typeface="Candara Light" panose="020E0502030303020204" pitchFamily="34" charset="0"/>
              </a:rPr>
              <a:t>Visibilidad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ADBFFF1E-EC72-4572-A774-11A06DE4F34A}"/>
              </a:ext>
            </a:extLst>
          </p:cNvPr>
          <p:cNvSpPr txBox="1"/>
          <p:nvPr/>
        </p:nvSpPr>
        <p:spPr>
          <a:xfrm>
            <a:off x="675462" y="1125498"/>
            <a:ext cx="6776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>
                <a:solidFill>
                  <a:schemeClr val="tx2">
                    <a:lumMod val="60000"/>
                    <a:lumOff val="40000"/>
                  </a:schemeClr>
                </a:solidFill>
              </a:rPr>
              <a:t>… estar en Google…</a:t>
            </a:r>
            <a:br>
              <a:rPr lang="es-MX" sz="4000" b="1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s-MX" sz="4000" b="1">
                <a:solidFill>
                  <a:schemeClr val="tx2">
                    <a:lumMod val="60000"/>
                    <a:lumOff val="40000"/>
                  </a:schemeClr>
                </a:solidFill>
              </a:rPr>
              <a:t> y salirse del filtro de Google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B9D95220-2308-453B-95AC-E69D38B97A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83" t="15926" r="34583" b="57408"/>
          <a:stretch/>
        </p:blipFill>
        <p:spPr>
          <a:xfrm>
            <a:off x="668535" y="4620444"/>
            <a:ext cx="5175337" cy="25177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8EC983F6-C133-4244-81CF-0027975F4F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" t="7037" r="38333" b="4074"/>
          <a:stretch/>
        </p:blipFill>
        <p:spPr>
          <a:xfrm>
            <a:off x="7315200" y="1490981"/>
            <a:ext cx="10796875" cy="8778701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xmlns="" id="{DF935E38-6603-4FEF-BEE4-9E1458705119}"/>
              </a:ext>
            </a:extLst>
          </p:cNvPr>
          <p:cNvSpPr/>
          <p:nvPr/>
        </p:nvSpPr>
        <p:spPr>
          <a:xfrm>
            <a:off x="16002000" y="2413013"/>
            <a:ext cx="1981200" cy="713363"/>
          </a:xfrm>
          <a:prstGeom prst="ellipse">
            <a:avLst/>
          </a:prstGeom>
          <a:solidFill>
            <a:srgbClr val="FF0000">
              <a:alpha val="21961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B41DC91A-9CE9-4207-8079-BD47219514E3}"/>
              </a:ext>
            </a:extLst>
          </p:cNvPr>
          <p:cNvSpPr/>
          <p:nvPr/>
        </p:nvSpPr>
        <p:spPr>
          <a:xfrm>
            <a:off x="15849600" y="6053022"/>
            <a:ext cx="1981200" cy="713363"/>
          </a:xfrm>
          <a:prstGeom prst="ellipse">
            <a:avLst/>
          </a:prstGeom>
          <a:solidFill>
            <a:srgbClr val="FF0000">
              <a:alpha val="21961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xmlns="" id="{50EAB89A-A221-4D3F-A816-A8D98A9A3E40}"/>
              </a:ext>
            </a:extLst>
          </p:cNvPr>
          <p:cNvSpPr/>
          <p:nvPr/>
        </p:nvSpPr>
        <p:spPr>
          <a:xfrm>
            <a:off x="15849600" y="7138176"/>
            <a:ext cx="1981200" cy="713363"/>
          </a:xfrm>
          <a:prstGeom prst="ellipse">
            <a:avLst/>
          </a:prstGeom>
          <a:solidFill>
            <a:srgbClr val="FF0000">
              <a:alpha val="21961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xmlns="" id="{C96EB3F3-5DB3-4FA6-82E0-CECD58297079}"/>
              </a:ext>
            </a:extLst>
          </p:cNvPr>
          <p:cNvSpPr/>
          <p:nvPr/>
        </p:nvSpPr>
        <p:spPr>
          <a:xfrm>
            <a:off x="15849600" y="8306855"/>
            <a:ext cx="1981200" cy="713363"/>
          </a:xfrm>
          <a:prstGeom prst="ellipse">
            <a:avLst/>
          </a:prstGeom>
          <a:solidFill>
            <a:srgbClr val="FF0000">
              <a:alpha val="21961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3607BBEA-5AE0-4CC3-ABC4-E30F3533965C}"/>
              </a:ext>
            </a:extLst>
          </p:cNvPr>
          <p:cNvSpPr/>
          <p:nvPr/>
        </p:nvSpPr>
        <p:spPr>
          <a:xfrm>
            <a:off x="15849600" y="9536683"/>
            <a:ext cx="1981200" cy="713363"/>
          </a:xfrm>
          <a:prstGeom prst="ellipse">
            <a:avLst/>
          </a:prstGeom>
          <a:solidFill>
            <a:srgbClr val="FF0000">
              <a:alpha val="21961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xmlns="" id="{0BC6E346-71E3-4FF7-A0A4-0104F121448B}"/>
              </a:ext>
            </a:extLst>
          </p:cNvPr>
          <p:cNvSpPr/>
          <p:nvPr/>
        </p:nvSpPr>
        <p:spPr>
          <a:xfrm>
            <a:off x="15995073" y="4670028"/>
            <a:ext cx="1981200" cy="713363"/>
          </a:xfrm>
          <a:prstGeom prst="ellipse">
            <a:avLst/>
          </a:prstGeom>
          <a:solidFill>
            <a:srgbClr val="FF0000">
              <a:alpha val="21961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2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8FA0ED1C-268C-48A5-8354-78BFDCB91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6" t="19097" r="37083" b="73769"/>
          <a:stretch/>
        </p:blipFill>
        <p:spPr>
          <a:xfrm>
            <a:off x="198120" y="241663"/>
            <a:ext cx="4800600" cy="6858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D4D0FD96-3FBC-42E4-98C0-644238267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0" t="7037" r="39630" b="4074"/>
          <a:stretch/>
        </p:blipFill>
        <p:spPr>
          <a:xfrm>
            <a:off x="235131" y="1112943"/>
            <a:ext cx="7315201" cy="90678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245E3E30-338C-4F2F-A87F-8BBB8EDD5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00" t="7778" r="23409" b="4074"/>
          <a:stretch/>
        </p:blipFill>
        <p:spPr>
          <a:xfrm>
            <a:off x="7589521" y="1194160"/>
            <a:ext cx="10210799" cy="909284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E52C5542-DA46-43E7-BA8C-C720DA44A5F2}"/>
              </a:ext>
            </a:extLst>
          </p:cNvPr>
          <p:cNvGrpSpPr/>
          <p:nvPr/>
        </p:nvGrpSpPr>
        <p:grpSpPr>
          <a:xfrm>
            <a:off x="9220200" y="89260"/>
            <a:ext cx="5460329" cy="1104900"/>
            <a:chOff x="9381706" y="713621"/>
            <a:chExt cx="5841329" cy="1157737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3DBB0E72-E020-4900-9D6D-1536380D5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048" t="64620" r="43465" b="14327"/>
            <a:stretch/>
          </p:blipFill>
          <p:spPr>
            <a:xfrm>
              <a:off x="9381706" y="724365"/>
              <a:ext cx="1295400" cy="1137425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xmlns="" id="{1D3A08C0-B742-40A8-B018-E7249244F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4430" t="78188" r="45241" b="11754"/>
            <a:stretch/>
          </p:blipFill>
          <p:spPr>
            <a:xfrm>
              <a:off x="10788920" y="762681"/>
              <a:ext cx="2009637" cy="1100820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xmlns="" id="{CCCEDEAC-7123-45AB-B59E-0A04DCC28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98" t="11053" r="75241" b="71521"/>
            <a:stretch/>
          </p:blipFill>
          <p:spPr>
            <a:xfrm>
              <a:off x="12910371" y="763362"/>
              <a:ext cx="2312664" cy="1107996"/>
            </a:xfrm>
            <a:prstGeom prst="rect">
              <a:avLst/>
            </a:prstGeom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xmlns="" id="{42B64D84-6C46-414E-8FBE-6925BA076367}"/>
                </a:ext>
              </a:extLst>
            </p:cNvPr>
            <p:cNvSpPr txBox="1"/>
            <p:nvPr/>
          </p:nvSpPr>
          <p:spPr>
            <a:xfrm>
              <a:off x="10420714" y="717189"/>
              <a:ext cx="8381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xmlns="" id="{C9537AE1-E26B-444F-B388-2D0F1E9D8002}"/>
                </a:ext>
              </a:extLst>
            </p:cNvPr>
            <p:cNvSpPr txBox="1"/>
            <p:nvPr/>
          </p:nvSpPr>
          <p:spPr>
            <a:xfrm>
              <a:off x="12462403" y="713621"/>
              <a:ext cx="6723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=</a:t>
              </a:r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40A99B10-AC45-4A18-9D07-F8872AFC10EC}"/>
              </a:ext>
            </a:extLst>
          </p:cNvPr>
          <p:cNvSpPr txBox="1"/>
          <p:nvPr/>
        </p:nvSpPr>
        <p:spPr>
          <a:xfrm>
            <a:off x="32657" y="2135002"/>
            <a:ext cx="7896497" cy="76328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3200" b="1"/>
              <a:t>Investigaciones económicas 1995 (</a:t>
            </a:r>
            <a:r>
              <a:rPr lang="es-MX" sz="2800" b="1">
                <a:solidFill>
                  <a:srgbClr val="FF0000"/>
                </a:solidFill>
              </a:rPr>
              <a:t>España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3200" b="1"/>
              <a:t>Revista de Economía Aplicada 1996 (</a:t>
            </a:r>
            <a:r>
              <a:rPr lang="es-MX" sz="2800" b="1">
                <a:solidFill>
                  <a:srgbClr val="FF0000"/>
                </a:solidFill>
              </a:rPr>
              <a:t>España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3200" b="1"/>
              <a:t>Economía, Soc. y Territorio 2014 (</a:t>
            </a:r>
            <a:r>
              <a:rPr lang="es-MX" sz="2800" b="1">
                <a:solidFill>
                  <a:srgbClr val="FF0000"/>
                </a:solidFill>
              </a:rPr>
              <a:t>México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3200" b="1"/>
              <a:t>Política y Cultura 2007 (</a:t>
            </a:r>
            <a:r>
              <a:rPr lang="es-MX" sz="2800" b="1">
                <a:solidFill>
                  <a:srgbClr val="FF0000"/>
                </a:solidFill>
              </a:rPr>
              <a:t>México</a:t>
            </a:r>
            <a:r>
              <a:rPr lang="es-MX" sz="3200" b="1"/>
              <a:t>)</a:t>
            </a:r>
            <a:br>
              <a:rPr lang="es-MX" sz="3200" b="1"/>
            </a:br>
            <a:endParaRPr lang="es-MX" sz="3200" b="1"/>
          </a:p>
          <a:p>
            <a:r>
              <a:rPr lang="es-MX" sz="3200" b="1"/>
              <a:t>PDF 1993 Academia.edu</a:t>
            </a:r>
            <a:br>
              <a:rPr lang="es-MX" sz="3200" b="1"/>
            </a:br>
            <a:endParaRPr lang="es-MX" sz="3200" b="1"/>
          </a:p>
          <a:p>
            <a:r>
              <a:rPr lang="es-MX" sz="3200" b="1"/>
              <a:t>LIBRO 2018 repositorio (</a:t>
            </a:r>
            <a:r>
              <a:rPr lang="es-MX" sz="2800" b="1">
                <a:solidFill>
                  <a:srgbClr val="FF0000"/>
                </a:solidFill>
              </a:rPr>
              <a:t>Argentina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3200" b="1"/>
              <a:t>Estudios de Economía 2005 (</a:t>
            </a:r>
            <a:r>
              <a:rPr lang="es-MX" sz="2800" b="1">
                <a:solidFill>
                  <a:srgbClr val="FF0000"/>
                </a:solidFill>
              </a:rPr>
              <a:t>España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2400" b="1"/>
              <a:t/>
            </a:r>
            <a:br>
              <a:rPr lang="es-MX" sz="2400" b="1"/>
            </a:br>
            <a:endParaRPr lang="es-MX" b="1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6F977A21-9AEE-4B1E-9E86-D8BD41223C4E}"/>
              </a:ext>
            </a:extLst>
          </p:cNvPr>
          <p:cNvSpPr txBox="1"/>
          <p:nvPr/>
        </p:nvSpPr>
        <p:spPr>
          <a:xfrm>
            <a:off x="7924800" y="2144159"/>
            <a:ext cx="9296400" cy="76328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3200" b="1"/>
              <a:t>Carta Económica Regional 2019 (</a:t>
            </a:r>
            <a:r>
              <a:rPr lang="es-MX" sz="2800" b="1">
                <a:solidFill>
                  <a:srgbClr val="FF0000"/>
                </a:solidFill>
              </a:rPr>
              <a:t>México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3200" b="1"/>
              <a:t>Investigación Económica 2017 (</a:t>
            </a:r>
            <a:r>
              <a:rPr lang="es-MX" sz="2800" b="1">
                <a:solidFill>
                  <a:srgbClr val="FF0000"/>
                </a:solidFill>
              </a:rPr>
              <a:t>México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3200" b="1"/>
              <a:t>Alquimia 2017 (</a:t>
            </a:r>
            <a:r>
              <a:rPr lang="es-MX" sz="2800" b="1">
                <a:solidFill>
                  <a:srgbClr val="FF0000"/>
                </a:solidFill>
              </a:rPr>
              <a:t>México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3200" b="1"/>
              <a:t>Proceso 2015 (</a:t>
            </a:r>
            <a:r>
              <a:rPr lang="es-MX" sz="2800" b="1">
                <a:solidFill>
                  <a:srgbClr val="FF0000"/>
                </a:solidFill>
              </a:rPr>
              <a:t>México</a:t>
            </a:r>
            <a:r>
              <a:rPr lang="es-MX" sz="3200" b="1"/>
              <a:t>)</a:t>
            </a:r>
            <a:br>
              <a:rPr lang="es-MX" sz="3200" b="1"/>
            </a:br>
            <a:endParaRPr lang="es-MX" sz="3200" b="1"/>
          </a:p>
          <a:p>
            <a:r>
              <a:rPr lang="es-MX" sz="3200" b="1"/>
              <a:t>Ensayos sobre política económica 2015 (</a:t>
            </a:r>
            <a:r>
              <a:rPr lang="es-MX" sz="2800" b="1">
                <a:solidFill>
                  <a:srgbClr val="FF0000"/>
                </a:solidFill>
              </a:rPr>
              <a:t>Colombia</a:t>
            </a:r>
            <a:r>
              <a:rPr lang="es-MX" sz="3200" b="1"/>
              <a:t>)</a:t>
            </a:r>
            <a:br>
              <a:rPr lang="es-MX" sz="3200" b="1"/>
            </a:br>
            <a:endParaRPr lang="es-MX" sz="3200" b="1"/>
          </a:p>
          <a:p>
            <a:r>
              <a:rPr lang="es-MX" sz="3200" b="1" err="1"/>
              <a:t>Estudos</a:t>
            </a:r>
            <a:r>
              <a:rPr lang="es-MX" sz="3200" b="1"/>
              <a:t> feministas 2014 (</a:t>
            </a:r>
            <a:r>
              <a:rPr lang="es-MX" sz="2800" b="1">
                <a:solidFill>
                  <a:srgbClr val="FF0000"/>
                </a:solidFill>
              </a:rPr>
              <a:t>Brasil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3200" b="1"/>
              <a:t>Economía, Soc. y Territorio 2014 (</a:t>
            </a:r>
            <a:r>
              <a:rPr lang="es-MX" sz="2800" b="1">
                <a:solidFill>
                  <a:srgbClr val="FF0000"/>
                </a:solidFill>
              </a:rPr>
              <a:t>México</a:t>
            </a:r>
            <a:r>
              <a:rPr lang="es-MX" sz="3200" b="1"/>
              <a:t>)</a:t>
            </a:r>
          </a:p>
          <a:p>
            <a:endParaRPr lang="es-MX" sz="3200" b="1"/>
          </a:p>
          <a:p>
            <a:r>
              <a:rPr lang="es-MX" sz="2400" b="1"/>
              <a:t/>
            </a:r>
            <a:br>
              <a:rPr lang="es-MX" sz="2400" b="1"/>
            </a:br>
            <a:endParaRPr lang="es-MX" b="1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xmlns="" id="{746441FC-9B4C-4BB3-A32B-19B9A2661553}"/>
              </a:ext>
            </a:extLst>
          </p:cNvPr>
          <p:cNvCxnSpPr>
            <a:cxnSpLocks/>
          </p:cNvCxnSpPr>
          <p:nvPr/>
        </p:nvCxnSpPr>
        <p:spPr>
          <a:xfrm>
            <a:off x="5562600" y="4610100"/>
            <a:ext cx="2514600" cy="350520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EBE0DA53-1AED-4DD1-9155-CF0463E78D74}"/>
              </a:ext>
            </a:extLst>
          </p:cNvPr>
          <p:cNvSpPr txBox="1"/>
          <p:nvPr/>
        </p:nvSpPr>
        <p:spPr>
          <a:xfrm>
            <a:off x="2598420" y="1497828"/>
            <a:ext cx="403098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3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173,000 resultados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xmlns="" id="{9A44E289-832A-4A9E-9BF6-7F39462DFD86}"/>
              </a:ext>
            </a:extLst>
          </p:cNvPr>
          <p:cNvSpPr txBox="1"/>
          <p:nvPr/>
        </p:nvSpPr>
        <p:spPr>
          <a:xfrm>
            <a:off x="7898131" y="1516143"/>
            <a:ext cx="4030980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3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112 documentos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E1344D31-DA6E-4993-A7B0-D5639FD17C95}"/>
              </a:ext>
            </a:extLst>
          </p:cNvPr>
          <p:cNvSpPr/>
          <p:nvPr/>
        </p:nvSpPr>
        <p:spPr>
          <a:xfrm>
            <a:off x="5926184" y="2070697"/>
            <a:ext cx="1606732" cy="646331"/>
          </a:xfrm>
          <a:prstGeom prst="ellipse">
            <a:avLst/>
          </a:prstGeom>
          <a:solidFill>
            <a:srgbClr val="FF0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xmlns="" id="{9F540D1F-14FD-4F12-A6EC-6987ED153C5C}"/>
              </a:ext>
            </a:extLst>
          </p:cNvPr>
          <p:cNvSpPr/>
          <p:nvPr/>
        </p:nvSpPr>
        <p:spPr>
          <a:xfrm>
            <a:off x="5843455" y="5809802"/>
            <a:ext cx="1606732" cy="646331"/>
          </a:xfrm>
          <a:prstGeom prst="ellipse">
            <a:avLst/>
          </a:prstGeom>
          <a:solidFill>
            <a:srgbClr val="FF0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xmlns="" id="{E81F6A8F-687B-41BA-866B-5A8E9D2C447A}"/>
              </a:ext>
            </a:extLst>
          </p:cNvPr>
          <p:cNvSpPr/>
          <p:nvPr/>
        </p:nvSpPr>
        <p:spPr>
          <a:xfrm>
            <a:off x="5843455" y="7032139"/>
            <a:ext cx="1606732" cy="646331"/>
          </a:xfrm>
          <a:prstGeom prst="ellipse">
            <a:avLst/>
          </a:prstGeom>
          <a:solidFill>
            <a:srgbClr val="FF0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41F68BC3-E7CD-44CA-AD76-71E950B797B0}"/>
              </a:ext>
            </a:extLst>
          </p:cNvPr>
          <p:cNvSpPr/>
          <p:nvPr/>
        </p:nvSpPr>
        <p:spPr>
          <a:xfrm>
            <a:off x="5815150" y="8273625"/>
            <a:ext cx="1606732" cy="646331"/>
          </a:xfrm>
          <a:prstGeom prst="ellipse">
            <a:avLst/>
          </a:prstGeom>
          <a:solidFill>
            <a:srgbClr val="FF0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2616C2A0-3DC3-416E-822E-54670FD8ED60}"/>
              </a:ext>
            </a:extLst>
          </p:cNvPr>
          <p:cNvSpPr/>
          <p:nvPr/>
        </p:nvSpPr>
        <p:spPr>
          <a:xfrm>
            <a:off x="5815150" y="9463936"/>
            <a:ext cx="1606732" cy="646331"/>
          </a:xfrm>
          <a:prstGeom prst="ellipse">
            <a:avLst/>
          </a:prstGeom>
          <a:solidFill>
            <a:srgbClr val="FF0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xmlns="" id="{36DA17B7-1203-459B-9483-2A080D6B1E21}"/>
              </a:ext>
            </a:extLst>
          </p:cNvPr>
          <p:cNvSpPr/>
          <p:nvPr/>
        </p:nvSpPr>
        <p:spPr>
          <a:xfrm>
            <a:off x="5843455" y="4459306"/>
            <a:ext cx="1606732" cy="646331"/>
          </a:xfrm>
          <a:prstGeom prst="ellipse">
            <a:avLst/>
          </a:prstGeom>
          <a:solidFill>
            <a:srgbClr val="FF00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459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222" r="875" b="16445"/>
          <a:stretch/>
        </p:blipFill>
        <p:spPr>
          <a:xfrm>
            <a:off x="2" y="0"/>
            <a:ext cx="18288000" cy="10287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498345" y="1028419"/>
            <a:ext cx="3416969" cy="64633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b="1"/>
              <a:t>autores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98345" y="1822361"/>
            <a:ext cx="5456409" cy="64633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b="1"/>
              <a:t>Afiliaciones de autores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435517" y="2901317"/>
            <a:ext cx="3416969" cy="64633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b="1"/>
              <a:t>título artículo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3863470" y="3247759"/>
            <a:ext cx="3416969" cy="64633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b="1"/>
              <a:t>título revista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037976" y="4817686"/>
            <a:ext cx="4397541" cy="64633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b="1"/>
              <a:t>año de publicación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2245141" y="8637712"/>
            <a:ext cx="4397541" cy="64633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b="1"/>
              <a:t>resúmenes 3 idiomas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363A-16C0-4F0B-BBDD-3DDAA0D85917}" type="slidenum">
              <a:rPr lang="es-MX" smtClean="0"/>
              <a:t>18</a:t>
            </a:fld>
            <a:endParaRPr lang="es-MX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43048" t="64620" r="43465" b="14327"/>
          <a:stretch/>
        </p:blipFill>
        <p:spPr>
          <a:xfrm>
            <a:off x="13121894" y="251946"/>
            <a:ext cx="1797758" cy="157851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44430" t="78188" r="45241" b="11754"/>
          <a:stretch/>
        </p:blipFill>
        <p:spPr>
          <a:xfrm>
            <a:off x="14919652" y="251947"/>
            <a:ext cx="2622413" cy="15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9557" r="70000" b="13333"/>
          <a:stretch/>
        </p:blipFill>
        <p:spPr>
          <a:xfrm>
            <a:off x="28303" y="170452"/>
            <a:ext cx="9658350" cy="96583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955670" y="1813624"/>
            <a:ext cx="3416969" cy="64633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b="1"/>
              <a:t>palabras clave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955669" y="5878862"/>
            <a:ext cx="3416969" cy="646331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3600" b="1" err="1"/>
              <a:t>keywords</a:t>
            </a:r>
            <a:endParaRPr lang="es-MX" sz="3600" b="1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5000" t="14445" r="26250" b="10000"/>
          <a:stretch/>
        </p:blipFill>
        <p:spPr>
          <a:xfrm>
            <a:off x="10658233" y="449612"/>
            <a:ext cx="7172567" cy="8180039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3700298" y="8401050"/>
            <a:ext cx="4543425" cy="1028700"/>
          </a:xfrm>
          <a:prstGeom prst="ellipse">
            <a:avLst/>
          </a:prstGeom>
          <a:solidFill>
            <a:srgbClr val="FF0000">
              <a:alpha val="38039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8236751" y="8515350"/>
            <a:ext cx="2421482" cy="400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/>
          <p:cNvSpPr/>
          <p:nvPr/>
        </p:nvSpPr>
        <p:spPr>
          <a:xfrm>
            <a:off x="3700298" y="9029700"/>
            <a:ext cx="4543425" cy="1028700"/>
          </a:xfrm>
          <a:prstGeom prst="ellipse">
            <a:avLst/>
          </a:prstGeom>
          <a:solidFill>
            <a:srgbClr val="FF0000">
              <a:alpha val="38039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</p:spTree>
    <p:extLst>
      <p:ext uri="{BB962C8B-B14F-4D97-AF65-F5344CB8AC3E}">
        <p14:creationId xmlns:p14="http://schemas.microsoft.com/office/powerpoint/2010/main" val="204190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3048" t="64620" r="43465" b="14327"/>
          <a:stretch/>
        </p:blipFill>
        <p:spPr>
          <a:xfrm>
            <a:off x="1842636" y="2591125"/>
            <a:ext cx="2577320" cy="22630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44430" t="78188" r="45241" b="11754"/>
          <a:stretch/>
        </p:blipFill>
        <p:spPr>
          <a:xfrm>
            <a:off x="5921618" y="2630441"/>
            <a:ext cx="3759570" cy="20593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4298" t="11053" r="75241" b="71521"/>
          <a:stretch/>
        </p:blipFill>
        <p:spPr>
          <a:xfrm>
            <a:off x="10591800" y="2858669"/>
            <a:ext cx="3708815" cy="17768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78280" y="317828"/>
            <a:ext cx="15071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700"/>
              <a:t>Bases de datos producidas por el </a:t>
            </a:r>
            <a:r>
              <a:rPr lang="es-MX" sz="2700" b="1"/>
              <a:t>Departamento de Bibliografía Latinoamericana </a:t>
            </a:r>
          </a:p>
          <a:p>
            <a:r>
              <a:rPr lang="es-MX" sz="2700"/>
              <a:t>Subdirección de Servicios de Información Especializada - DIRECCIÓN GNL. DE BIBLIOTECAS, UNAM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14300615" y="2675841"/>
            <a:ext cx="3838238" cy="2097865"/>
            <a:chOff x="7747778" y="2871921"/>
            <a:chExt cx="2558825" cy="1520742"/>
          </a:xfrm>
        </p:grpSpPr>
        <p:sp>
          <p:nvSpPr>
            <p:cNvPr id="9" name="Pentágono 8"/>
            <p:cNvSpPr/>
            <p:nvPr/>
          </p:nvSpPr>
          <p:spPr>
            <a:xfrm rot="10800000">
              <a:off x="7747778" y="2871921"/>
              <a:ext cx="2558825" cy="1520742"/>
            </a:xfrm>
            <a:prstGeom prst="homePlat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2700">
                <a:solidFill>
                  <a:srgbClr val="C00000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8189472" y="2948328"/>
              <a:ext cx="2117131" cy="1316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Portal de indicadores </a:t>
              </a:r>
              <a:r>
                <a:rPr lang="es-MX" sz="2800" b="1" err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bibliométricos</a:t>
              </a:r>
              <a:r>
                <a:rPr lang="es-MX" sz="28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de CLASE y PERIÓDICA</a:t>
              </a:r>
            </a:p>
          </p:txBody>
        </p:sp>
      </p:grpSp>
      <p:sp>
        <p:nvSpPr>
          <p:cNvPr id="15" name="CuadroTexto 14"/>
          <p:cNvSpPr txBox="1"/>
          <p:nvPr/>
        </p:nvSpPr>
        <p:spPr>
          <a:xfrm>
            <a:off x="4715652" y="3077247"/>
            <a:ext cx="672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b="1"/>
              <a:t>+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9780869" y="3105586"/>
            <a:ext cx="672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b="1"/>
              <a:t>=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4039220" y="5944820"/>
            <a:ext cx="4574651" cy="4087587"/>
            <a:chOff x="2992596" y="3879564"/>
            <a:chExt cx="2639505" cy="2725057"/>
          </a:xfrm>
        </p:grpSpPr>
        <p:sp>
          <p:nvSpPr>
            <p:cNvPr id="13" name="Pentágono 12"/>
            <p:cNvSpPr/>
            <p:nvPr/>
          </p:nvSpPr>
          <p:spPr>
            <a:xfrm rot="16200000">
              <a:off x="3001880" y="3870280"/>
              <a:ext cx="2620937" cy="2639505"/>
            </a:xfrm>
            <a:prstGeom prst="homePlat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2700">
                <a:solidFill>
                  <a:srgbClr val="C0000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099560" y="4624592"/>
              <a:ext cx="2425577" cy="198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2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Bases de datos analíticas </a:t>
              </a:r>
            </a:p>
            <a:p>
              <a:pPr algn="ctr"/>
              <a:r>
                <a:rPr lang="es-MX" sz="32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(registro por artículo) </a:t>
              </a:r>
            </a:p>
            <a:p>
              <a:pPr algn="ctr"/>
              <a:r>
                <a:rPr lang="es-MX" sz="32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 texto completo </a:t>
              </a:r>
            </a:p>
            <a:p>
              <a:pPr algn="ctr"/>
              <a:r>
                <a:rPr lang="es-MX" sz="32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 algunos registros</a:t>
              </a:r>
            </a:p>
            <a:p>
              <a:endParaRPr lang="es-MX" sz="2700"/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D4E4B2C9-224D-4DD0-986C-8E7790B82117}"/>
              </a:ext>
            </a:extLst>
          </p:cNvPr>
          <p:cNvSpPr txBox="1"/>
          <p:nvPr/>
        </p:nvSpPr>
        <p:spPr>
          <a:xfrm>
            <a:off x="5514077" y="4778270"/>
            <a:ext cx="45746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>
                <a:hlinkClick r:id="rId6"/>
              </a:rPr>
              <a:t>http://periodica.unam.mx</a:t>
            </a:r>
            <a:endParaRPr lang="es-MX" sz="3200"/>
          </a:p>
          <a:p>
            <a:endParaRPr lang="es-MX" sz="540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xmlns="" id="{3AFB7372-50FA-486B-A175-4314CAC87E57}"/>
              </a:ext>
            </a:extLst>
          </p:cNvPr>
          <p:cNvSpPr txBox="1"/>
          <p:nvPr/>
        </p:nvSpPr>
        <p:spPr>
          <a:xfrm>
            <a:off x="1118413" y="4711421"/>
            <a:ext cx="41939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>
                <a:hlinkClick r:id="rId7"/>
              </a:rPr>
              <a:t>http://clase.unam.mx</a:t>
            </a:r>
            <a:endParaRPr lang="es-MX" sz="3200"/>
          </a:p>
          <a:p>
            <a:endParaRPr lang="es-MX" sz="320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xmlns="" id="{81140CD5-9680-4452-9711-4FCD4AA52990}"/>
              </a:ext>
            </a:extLst>
          </p:cNvPr>
          <p:cNvSpPr txBox="1"/>
          <p:nvPr/>
        </p:nvSpPr>
        <p:spPr>
          <a:xfrm>
            <a:off x="10385366" y="4778270"/>
            <a:ext cx="4574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>
                <a:hlinkClick r:id="rId8"/>
              </a:rPr>
              <a:t>https://biblat.unam.mx</a:t>
            </a:r>
            <a:endParaRPr lang="es-MX" sz="5400"/>
          </a:p>
        </p:txBody>
      </p:sp>
    </p:spTree>
    <p:extLst>
      <p:ext uri="{BB962C8B-B14F-4D97-AF65-F5344CB8AC3E}">
        <p14:creationId xmlns:p14="http://schemas.microsoft.com/office/powerpoint/2010/main" val="136628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917" t="12222" r="23750" b="18889"/>
          <a:stretch/>
        </p:blipFill>
        <p:spPr>
          <a:xfrm>
            <a:off x="1883697" y="190500"/>
            <a:ext cx="14042103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35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667" t="28518" r="27916" b="21852"/>
          <a:stretch/>
        </p:blipFill>
        <p:spPr>
          <a:xfrm>
            <a:off x="2286000" y="190500"/>
            <a:ext cx="14173200" cy="97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11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0001" t="6296" r="23749" b="21852"/>
          <a:stretch/>
        </p:blipFill>
        <p:spPr>
          <a:xfrm>
            <a:off x="2057400" y="266700"/>
            <a:ext cx="13411200" cy="96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7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625" t="11777" r="19125" b="4222"/>
          <a:stretch/>
        </p:blipFill>
        <p:spPr>
          <a:xfrm>
            <a:off x="465213" y="571500"/>
            <a:ext cx="13622262" cy="9715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4625" t="88367" r="19125" b="6198"/>
          <a:stretch/>
        </p:blipFill>
        <p:spPr>
          <a:xfrm>
            <a:off x="465213" y="9029700"/>
            <a:ext cx="13622262" cy="1257300"/>
          </a:xfrm>
          <a:prstGeom prst="rect">
            <a:avLst/>
          </a:prstGeom>
        </p:spPr>
      </p:pic>
      <p:graphicFrame>
        <p:nvGraphicFramePr>
          <p:cNvPr id="7" name="Tabla 6"/>
          <p:cNvGraphicFramePr>
            <a:graphicFrameLocks noGrp="1"/>
          </p:cNvGraphicFramePr>
          <p:nvPr/>
        </p:nvGraphicFramePr>
        <p:xfrm>
          <a:off x="13511284" y="1"/>
          <a:ext cx="4401404" cy="149230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81786">
                  <a:extLst>
                    <a:ext uri="{9D8B030D-6E8A-4147-A177-3AD203B41FA5}">
                      <a16:colId xmlns:a16="http://schemas.microsoft.com/office/drawing/2014/main" xmlns="" val="1547625713"/>
                    </a:ext>
                  </a:extLst>
                </a:gridCol>
                <a:gridCol w="1719618">
                  <a:extLst>
                    <a:ext uri="{9D8B030D-6E8A-4147-A177-3AD203B41FA5}">
                      <a16:colId xmlns:a16="http://schemas.microsoft.com/office/drawing/2014/main" xmlns="" val="1290318182"/>
                    </a:ext>
                  </a:extLst>
                </a:gridCol>
              </a:tblGrid>
              <a:tr h="510294">
                <a:tc>
                  <a:txBody>
                    <a:bodyPr/>
                    <a:lstStyle/>
                    <a:p>
                      <a:r>
                        <a:rPr lang="es-MX" sz="3000" b="1">
                          <a:effectLst/>
                        </a:rPr>
                        <a:t>País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700" b="1">
                          <a:effectLst/>
                        </a:rPr>
                        <a:t>Frecuencia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8404529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Chile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1,083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2420479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México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372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179112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Brasil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201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4600213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Argentina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163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0642074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España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128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10473813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Colombia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105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2839341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Uruguay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29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91874"/>
                  </a:ext>
                </a:extLst>
              </a:tr>
              <a:tr h="496133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EUA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8304483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Turquía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28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7972066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Inglaterra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4626402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Reino Unido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2958095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Corea del Sur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6228542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Canadá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1108783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China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1782287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Venezuela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2945881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Holanda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298334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Perú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957969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Australia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7389490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Costa Rica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283395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Nigeria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124011"/>
                  </a:ext>
                </a:extLst>
              </a:tr>
              <a:tr h="556133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Nueva Zelanda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4406430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Portugal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5258518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Alemania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4206235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Escocia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1991321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Japón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9846653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Siria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5160287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Polonia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1496421"/>
                  </a:ext>
                </a:extLst>
              </a:tr>
              <a:tr h="4123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RFA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0343265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Cuba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4978869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Francia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6566935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Irán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3309513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Noruega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780171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Panamá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4669008"/>
                  </a:ext>
                </a:extLst>
              </a:tr>
              <a:tr h="417680"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Puerto Rico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46622" marR="46622" marT="23310" marB="233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3771090"/>
                  </a:ext>
                </a:extLst>
              </a:tr>
            </a:tbl>
          </a:graphicData>
        </a:graphic>
      </p:graphicFrame>
      <p:cxnSp>
        <p:nvCxnSpPr>
          <p:cNvPr id="12" name="Conector recto de flecha 11"/>
          <p:cNvCxnSpPr/>
          <p:nvPr/>
        </p:nvCxnSpPr>
        <p:spPr>
          <a:xfrm flipV="1">
            <a:off x="4810836" y="4749424"/>
            <a:ext cx="8700447" cy="30707"/>
          </a:xfrm>
          <a:prstGeom prst="straightConnector1">
            <a:avLst/>
          </a:prstGeom>
          <a:ln w="104775">
            <a:tailEnd type="triangle"/>
          </a:ln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3588489" y="0"/>
            <a:ext cx="8006316" cy="120032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MX" sz="2400" b="1"/>
              <a:t>Tasa de autoría exógena</a:t>
            </a:r>
            <a:r>
              <a:rPr lang="es-MX" sz="2400"/>
              <a:t>, o grado de </a:t>
            </a:r>
            <a:r>
              <a:rPr lang="es-MX" sz="2400" b="1"/>
              <a:t>internacionalización</a:t>
            </a:r>
            <a:r>
              <a:rPr lang="es-MX" sz="2400"/>
              <a:t> de la revista: no. de autores cuyas afiliaciones pertenecen a un país diferente al país en el que se edita la revista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363A-16C0-4F0B-BBDD-3DDAA0D85917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266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E8761C6-1AFA-4AF9-B6F6-024466219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8518" r="20417" b="12221"/>
          <a:stretch/>
        </p:blipFill>
        <p:spPr>
          <a:xfrm>
            <a:off x="1905000" y="419100"/>
            <a:ext cx="14173200" cy="96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3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713511C-80B2-4468-A182-6C8B13FAA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7407" r="20000" b="4074"/>
          <a:stretch/>
        </p:blipFill>
        <p:spPr>
          <a:xfrm>
            <a:off x="1752600" y="222779"/>
            <a:ext cx="14782800" cy="98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0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0707" r="58749" b="6316"/>
          <a:stretch>
            <a:fillRect/>
          </a:stretch>
        </p:blipFill>
        <p:spPr>
          <a:xfrm>
            <a:off x="5257800" y="32831"/>
            <a:ext cx="7289007" cy="10287000"/>
          </a:xfrm>
        </p:spPr>
      </p:pic>
      <p:sp>
        <p:nvSpPr>
          <p:cNvPr id="4" name="CuadroTexto 3"/>
          <p:cNvSpPr txBox="1"/>
          <p:nvPr/>
        </p:nvSpPr>
        <p:spPr>
          <a:xfrm>
            <a:off x="685800" y="190500"/>
            <a:ext cx="329360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700" b="1">
                <a:solidFill>
                  <a:schemeClr val="bg1"/>
                </a:solidFill>
              </a:rPr>
              <a:t>Indicadores de actividad </a:t>
            </a:r>
          </a:p>
          <a:p>
            <a:pPr algn="ctr"/>
            <a:r>
              <a:rPr lang="es-MX" sz="2700" b="1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s-MX" sz="2700" b="1">
                <a:solidFill>
                  <a:schemeClr val="bg1"/>
                </a:solidFill>
              </a:rPr>
              <a:t>Producción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410200" y="2781300"/>
            <a:ext cx="6425952" cy="828386"/>
          </a:xfrm>
          <a:prstGeom prst="rect">
            <a:avLst/>
          </a:prstGeom>
          <a:solidFill>
            <a:srgbClr val="C6D9F1">
              <a:alpha val="29020"/>
            </a:srgbClr>
          </a:solidFill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xmlns="" id="{08D4F9BD-036B-401B-820B-57CD65BF4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1345" t="31969" r="67899" b="59791"/>
          <a:stretch/>
        </p:blipFill>
        <p:spPr>
          <a:xfrm>
            <a:off x="3733800" y="3695700"/>
            <a:ext cx="11134010" cy="2295814"/>
          </a:xfrm>
          <a:prstGeom prst="rect">
            <a:avLst/>
          </a:prstGeom>
          <a:effectLst>
            <a:outerShdw blurRad="50800" dist="3429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97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4878"/>
            <a:ext cx="12758738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ipse 2"/>
          <p:cNvSpPr/>
          <p:nvPr/>
        </p:nvSpPr>
        <p:spPr>
          <a:xfrm>
            <a:off x="5547555" y="2676563"/>
            <a:ext cx="2646609" cy="662187"/>
          </a:xfrm>
          <a:prstGeom prst="ellipse">
            <a:avLst/>
          </a:prstGeom>
          <a:solidFill>
            <a:srgbClr val="FF9900">
              <a:alpha val="2902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sp>
        <p:nvSpPr>
          <p:cNvPr id="9" name="Elipse 8"/>
          <p:cNvSpPr/>
          <p:nvPr/>
        </p:nvSpPr>
        <p:spPr>
          <a:xfrm>
            <a:off x="3187501" y="3541910"/>
            <a:ext cx="2646609" cy="662187"/>
          </a:xfrm>
          <a:prstGeom prst="ellipse">
            <a:avLst/>
          </a:prstGeom>
          <a:solidFill>
            <a:srgbClr val="FF9900">
              <a:alpha val="2902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sp>
        <p:nvSpPr>
          <p:cNvPr id="10" name="Elipse 9"/>
          <p:cNvSpPr/>
          <p:nvPr/>
        </p:nvSpPr>
        <p:spPr>
          <a:xfrm>
            <a:off x="3918378" y="4485375"/>
            <a:ext cx="2646609" cy="662187"/>
          </a:xfrm>
          <a:prstGeom prst="ellipse">
            <a:avLst/>
          </a:prstGeom>
          <a:solidFill>
            <a:srgbClr val="FF9900">
              <a:alpha val="2902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sp>
        <p:nvSpPr>
          <p:cNvPr id="11" name="Elipse 10"/>
          <p:cNvSpPr/>
          <p:nvPr/>
        </p:nvSpPr>
        <p:spPr>
          <a:xfrm>
            <a:off x="3664020" y="5035184"/>
            <a:ext cx="7756302" cy="662187"/>
          </a:xfrm>
          <a:prstGeom prst="ellipse">
            <a:avLst/>
          </a:prstGeom>
          <a:solidFill>
            <a:srgbClr val="FF9900">
              <a:alpha val="2902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60826"/>
            <a:ext cx="12758738" cy="856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ipse 3"/>
          <p:cNvSpPr/>
          <p:nvPr/>
        </p:nvSpPr>
        <p:spPr>
          <a:xfrm>
            <a:off x="902052" y="2460045"/>
            <a:ext cx="11223933" cy="943466"/>
          </a:xfrm>
          <a:prstGeom prst="ellipse">
            <a:avLst/>
          </a:prstGeom>
          <a:solidFill>
            <a:srgbClr val="FF9900">
              <a:alpha val="2117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sp>
        <p:nvSpPr>
          <p:cNvPr id="16" name="Elipse 15"/>
          <p:cNvSpPr/>
          <p:nvPr/>
        </p:nvSpPr>
        <p:spPr>
          <a:xfrm>
            <a:off x="3187500" y="4497264"/>
            <a:ext cx="2752052" cy="786743"/>
          </a:xfrm>
          <a:prstGeom prst="ellipse">
            <a:avLst/>
          </a:prstGeom>
          <a:solidFill>
            <a:srgbClr val="FF9900">
              <a:alpha val="2117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sp>
        <p:nvSpPr>
          <p:cNvPr id="17" name="Elipse 16"/>
          <p:cNvSpPr/>
          <p:nvPr/>
        </p:nvSpPr>
        <p:spPr>
          <a:xfrm>
            <a:off x="5065997" y="6099831"/>
            <a:ext cx="7344917" cy="786743"/>
          </a:xfrm>
          <a:prstGeom prst="ellipse">
            <a:avLst/>
          </a:prstGeom>
          <a:solidFill>
            <a:srgbClr val="FF9900">
              <a:alpha val="2117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9118719" y="3389370"/>
            <a:ext cx="5359815" cy="6390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2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título artículo</a:t>
            </a: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6464719" y="4683183"/>
            <a:ext cx="2190501" cy="6390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2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autor</a:t>
            </a:r>
          </a:p>
        </p:txBody>
      </p:sp>
      <p:sp>
        <p:nvSpPr>
          <p:cNvPr id="23" name="Elipse 22"/>
          <p:cNvSpPr/>
          <p:nvPr/>
        </p:nvSpPr>
        <p:spPr>
          <a:xfrm>
            <a:off x="937762" y="7413987"/>
            <a:ext cx="3020109" cy="2588036"/>
          </a:xfrm>
          <a:prstGeom prst="ellipse">
            <a:avLst/>
          </a:prstGeom>
          <a:solidFill>
            <a:srgbClr val="FF9900">
              <a:alpha val="2117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7839272" y="6831756"/>
            <a:ext cx="5907800" cy="6390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2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afiliación autor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3936489" y="8388457"/>
            <a:ext cx="6765882" cy="6390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2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vol. no. año, págs.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7AE41764-DB95-4122-A226-03FE1425A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951" y="8987087"/>
            <a:ext cx="6639120" cy="14540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FE8B4DE-90D3-4759-91B4-5DCE76344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7265" y="894921"/>
            <a:ext cx="6895173" cy="218560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CA400231-4535-4D81-93AA-8E8606A47BF1}"/>
              </a:ext>
            </a:extLst>
          </p:cNvPr>
          <p:cNvSpPr txBox="1"/>
          <p:nvPr/>
        </p:nvSpPr>
        <p:spPr>
          <a:xfrm>
            <a:off x="535077" y="14127"/>
            <a:ext cx="16142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>
                <a:solidFill>
                  <a:srgbClr val="FF0000"/>
                </a:solidFill>
                <a:latin typeface="Candara Light" panose="020E0502030303020204" pitchFamily="34" charset="0"/>
              </a:rPr>
              <a:t>“Cosecha” de registros de artículos marcados en SciELO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xmlns="" id="{55B300E6-6210-4A89-8967-28E33D436306}"/>
              </a:ext>
            </a:extLst>
          </p:cNvPr>
          <p:cNvSpPr txBox="1">
            <a:spLocks/>
          </p:cNvSpPr>
          <p:nvPr/>
        </p:nvSpPr>
        <p:spPr>
          <a:xfrm>
            <a:off x="7839272" y="6838514"/>
            <a:ext cx="5907800" cy="639093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2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afiliación autor</a:t>
            </a:r>
          </a:p>
        </p:txBody>
      </p:sp>
      <p:sp>
        <p:nvSpPr>
          <p:cNvPr id="13" name="Flecha: hacia la izquierda 12">
            <a:extLst>
              <a:ext uri="{FF2B5EF4-FFF2-40B4-BE49-F238E27FC236}">
                <a16:creationId xmlns:a16="http://schemas.microsoft.com/office/drawing/2014/main" xmlns="" id="{8A3E097F-34EC-4DA8-B189-89497B4D8E7E}"/>
              </a:ext>
            </a:extLst>
          </p:cNvPr>
          <p:cNvSpPr/>
          <p:nvPr/>
        </p:nvSpPr>
        <p:spPr>
          <a:xfrm>
            <a:off x="18434070" y="5707662"/>
            <a:ext cx="2286000" cy="1571079"/>
          </a:xfrm>
          <a:prstGeom prst="leftArrow">
            <a:avLst/>
          </a:prstGeom>
          <a:solidFill>
            <a:srgbClr val="FF00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283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83951E-6 L -0.26632 -0.005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16" y="-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6" grpId="1" animBg="1"/>
      <p:bldP spid="17" grpId="1" animBg="1"/>
      <p:bldP spid="19" grpId="1" animBg="1"/>
      <p:bldP spid="20" grpId="1" animBg="1"/>
      <p:bldP spid="23" grpId="1" animBg="1"/>
      <p:bldP spid="24" grpId="1" animBg="1"/>
      <p:bldP spid="25" grpId="1" animBg="1"/>
      <p:bldP spid="27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691" t="16335" r="24469" b="20241"/>
          <a:stretch>
            <a:fillRect/>
          </a:stretch>
        </p:blipFill>
        <p:spPr>
          <a:xfrm>
            <a:off x="685800" y="1264741"/>
            <a:ext cx="15291515" cy="92127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7CB0648A-A70B-4580-BE29-08D84BB03288}"/>
              </a:ext>
            </a:extLst>
          </p:cNvPr>
          <p:cNvSpPr txBox="1"/>
          <p:nvPr/>
        </p:nvSpPr>
        <p:spPr>
          <a:xfrm>
            <a:off x="533400" y="495300"/>
            <a:ext cx="16142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>
                <a:solidFill>
                  <a:srgbClr val="FF0000"/>
                </a:solidFill>
                <a:latin typeface="Candara Light" panose="020E0502030303020204" pitchFamily="34" charset="0"/>
              </a:rPr>
              <a:t>Indización normalizada de instituciones y países de las instituciones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xmlns="" id="{5F64A2FB-D695-4F82-A578-9E423E2F69FA}"/>
              </a:ext>
            </a:extLst>
          </p:cNvPr>
          <p:cNvSpPr/>
          <p:nvPr/>
        </p:nvSpPr>
        <p:spPr>
          <a:xfrm>
            <a:off x="5410200" y="1562100"/>
            <a:ext cx="1371600" cy="304800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xmlns="" id="{115BD6A4-77CB-4351-A9BE-4B2B973034B5}"/>
              </a:ext>
            </a:extLst>
          </p:cNvPr>
          <p:cNvSpPr/>
          <p:nvPr/>
        </p:nvSpPr>
        <p:spPr>
          <a:xfrm>
            <a:off x="5410200" y="2280249"/>
            <a:ext cx="1676400" cy="35609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xmlns="" id="{C8D93698-C0FC-4868-9A7C-B76793EC997B}"/>
              </a:ext>
            </a:extLst>
          </p:cNvPr>
          <p:cNvSpPr/>
          <p:nvPr/>
        </p:nvSpPr>
        <p:spPr>
          <a:xfrm>
            <a:off x="5410200" y="2932224"/>
            <a:ext cx="1828800" cy="35609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xmlns="" id="{F8BBAB93-870A-4DA5-8F12-C70635050B2B}"/>
              </a:ext>
            </a:extLst>
          </p:cNvPr>
          <p:cNvSpPr/>
          <p:nvPr/>
        </p:nvSpPr>
        <p:spPr>
          <a:xfrm>
            <a:off x="5410200" y="3643512"/>
            <a:ext cx="1828800" cy="35609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xmlns="" id="{C2CD1568-C7E6-4EBC-874B-9CDF21D3DB3F}"/>
              </a:ext>
            </a:extLst>
          </p:cNvPr>
          <p:cNvSpPr/>
          <p:nvPr/>
        </p:nvSpPr>
        <p:spPr>
          <a:xfrm>
            <a:off x="5410200" y="5336982"/>
            <a:ext cx="3733800" cy="35609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noFill/>
          </a:ln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D05FACB7-024A-4B67-9318-CBE2C1E54AC2}"/>
              </a:ext>
            </a:extLst>
          </p:cNvPr>
          <p:cNvSpPr/>
          <p:nvPr/>
        </p:nvSpPr>
        <p:spPr>
          <a:xfrm>
            <a:off x="5410200" y="1806875"/>
            <a:ext cx="685800" cy="533400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92577362-DCA1-4CF1-9B2C-FB59823ADFED}"/>
              </a:ext>
            </a:extLst>
          </p:cNvPr>
          <p:cNvSpPr/>
          <p:nvPr/>
        </p:nvSpPr>
        <p:spPr>
          <a:xfrm>
            <a:off x="5410200" y="2518983"/>
            <a:ext cx="685800" cy="533400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E8676232-446C-4B61-BFF6-62CF250929AC}"/>
              </a:ext>
            </a:extLst>
          </p:cNvPr>
          <p:cNvSpPr/>
          <p:nvPr/>
        </p:nvSpPr>
        <p:spPr>
          <a:xfrm>
            <a:off x="5388142" y="3177461"/>
            <a:ext cx="685800" cy="533400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xmlns="" id="{CA500307-BB4E-4A3C-AEEB-3AAF1D36DF0D}"/>
              </a:ext>
            </a:extLst>
          </p:cNvPr>
          <p:cNvSpPr/>
          <p:nvPr/>
        </p:nvSpPr>
        <p:spPr>
          <a:xfrm>
            <a:off x="5388142" y="3868193"/>
            <a:ext cx="685800" cy="533400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4470937D-869C-464D-8886-6276B307EECC}"/>
              </a:ext>
            </a:extLst>
          </p:cNvPr>
          <p:cNvSpPr/>
          <p:nvPr/>
        </p:nvSpPr>
        <p:spPr>
          <a:xfrm>
            <a:off x="5388142" y="4876800"/>
            <a:ext cx="685800" cy="533400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85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25805" b="1778"/>
          <a:stretch>
            <a:fillRect/>
          </a:stretch>
        </p:blipFill>
        <p:spPr>
          <a:xfrm>
            <a:off x="273567" y="1943100"/>
            <a:ext cx="9320513" cy="77788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4943" r="18747" b="42728"/>
          <a:stretch>
            <a:fillRect/>
          </a:stretch>
        </p:blipFill>
        <p:spPr>
          <a:xfrm>
            <a:off x="9594080" y="2375225"/>
            <a:ext cx="8062715" cy="42221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7078" t="13245" r="17866" b="64098"/>
          <a:stretch>
            <a:fillRect/>
          </a:stretch>
        </p:blipFill>
        <p:spPr>
          <a:xfrm>
            <a:off x="9448800" y="6821194"/>
            <a:ext cx="9517731" cy="24740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0863" y="1719242"/>
            <a:ext cx="791726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400">
                <a:solidFill>
                  <a:srgbClr val="FF1616"/>
                </a:solidFill>
                <a:latin typeface="Open Sans Light Bold"/>
              </a:rPr>
              <a:t>XML de un </a:t>
            </a:r>
            <a:r>
              <a:rPr lang="en-US" sz="2400" err="1">
                <a:solidFill>
                  <a:srgbClr val="FF1616"/>
                </a:solidFill>
                <a:latin typeface="Open Sans Light Bold"/>
              </a:rPr>
              <a:t>registro</a:t>
            </a:r>
            <a:r>
              <a:rPr lang="en-US" sz="2400">
                <a:solidFill>
                  <a:srgbClr val="FF1616"/>
                </a:solidFill>
                <a:latin typeface="Open Sans Light Bold"/>
              </a:rPr>
              <a:t> </a:t>
            </a:r>
            <a:r>
              <a:rPr lang="en-US" sz="2400" err="1">
                <a:solidFill>
                  <a:srgbClr val="FF1616"/>
                </a:solidFill>
                <a:latin typeface="Open Sans Light Bold"/>
              </a:rPr>
              <a:t>en</a:t>
            </a:r>
            <a:r>
              <a:rPr lang="en-US" sz="2400">
                <a:solidFill>
                  <a:srgbClr val="FF1616"/>
                </a:solidFill>
                <a:latin typeface="Open Sans Light Bold"/>
              </a:rPr>
              <a:t> Dublin Core (OJS, OAI-PMH)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31612" y="1762328"/>
            <a:ext cx="700582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400">
                <a:solidFill>
                  <a:srgbClr val="FF1616"/>
                </a:solidFill>
                <a:latin typeface="Open Sans Light Bold"/>
              </a:rPr>
              <a:t>XML de un </a:t>
            </a:r>
            <a:r>
              <a:rPr lang="en-US" sz="2400" err="1">
                <a:solidFill>
                  <a:srgbClr val="FF1616"/>
                </a:solidFill>
                <a:latin typeface="Open Sans Light Bold"/>
              </a:rPr>
              <a:t>registro</a:t>
            </a:r>
            <a:r>
              <a:rPr lang="en-US" sz="2400">
                <a:solidFill>
                  <a:srgbClr val="FF1616"/>
                </a:solidFill>
                <a:latin typeface="Open Sans Light Bold"/>
              </a:rPr>
              <a:t> </a:t>
            </a:r>
            <a:r>
              <a:rPr lang="en-US" sz="2400" err="1">
                <a:solidFill>
                  <a:srgbClr val="FF1616"/>
                </a:solidFill>
                <a:latin typeface="Open Sans Light Bold"/>
              </a:rPr>
              <a:t>SciELO</a:t>
            </a:r>
            <a:endParaRPr lang="en-US" sz="2400">
              <a:solidFill>
                <a:srgbClr val="FF1616"/>
              </a:solidFill>
              <a:latin typeface="Open Sans Light Bold"/>
            </a:endParaRPr>
          </a:p>
        </p:txBody>
      </p:sp>
      <p:pic>
        <p:nvPicPr>
          <p:cNvPr id="7" name="Picture 30" descr="https://www.softaculous.com/images/softimages/314__logo.gif">
            <a:extLst>
              <a:ext uri="{FF2B5EF4-FFF2-40B4-BE49-F238E27FC236}">
                <a16:creationId xmlns:a16="http://schemas.microsoft.com/office/drawing/2014/main" xmlns="" id="{2A710157-215B-4DAA-B4DB-8525FD9A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104" y="160122"/>
            <a:ext cx="1339481" cy="133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xmlns="" id="{41353949-3FDE-4F5A-8787-37511D828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4843" y="160122"/>
            <a:ext cx="1378886" cy="13783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xmlns="" id="{E0745ABA-DC1F-4234-A1C7-08820BB8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88" y="2857500"/>
            <a:ext cx="17380424" cy="6527007"/>
          </a:xfrm>
        </p:spPr>
        <p:txBody>
          <a:bodyPr>
            <a:normAutofit fontScale="85000" lnSpcReduction="10000"/>
          </a:bodyPr>
          <a:lstStyle/>
          <a:p>
            <a:r>
              <a:rPr lang="es-MX" sz="6500" b="1">
                <a:solidFill>
                  <a:schemeClr val="accent6">
                    <a:lumMod val="75000"/>
                  </a:schemeClr>
                </a:solidFill>
              </a:rPr>
              <a:t>Crecientes dificultades para actualización de información:</a:t>
            </a:r>
          </a:p>
          <a:p>
            <a:pPr marL="0" indent="0">
              <a:buNone/>
            </a:pPr>
            <a:endParaRPr lang="es-MX" sz="6500" b="1">
              <a:solidFill>
                <a:schemeClr val="accent6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s-MX" sz="8600" b="1">
                <a:solidFill>
                  <a:srgbClr val="FF0000"/>
                </a:solidFill>
              </a:rPr>
              <a:t>+</a:t>
            </a:r>
            <a:r>
              <a:rPr lang="es-MX" sz="7100" b="1">
                <a:solidFill>
                  <a:srgbClr val="C00000"/>
                </a:solidFill>
              </a:rPr>
              <a:t> revistas</a:t>
            </a:r>
          </a:p>
          <a:p>
            <a:pPr marL="914400" lvl="2" indent="0">
              <a:buNone/>
            </a:pPr>
            <a:r>
              <a:rPr lang="es-MX" sz="9500" b="1">
                <a:solidFill>
                  <a:srgbClr val="FF0000"/>
                </a:solidFill>
              </a:rPr>
              <a:t>-</a:t>
            </a:r>
            <a:r>
              <a:rPr lang="es-MX" sz="7100" b="1">
                <a:solidFill>
                  <a:srgbClr val="C00000"/>
                </a:solidFill>
              </a:rPr>
              <a:t> analistas de información</a:t>
            </a:r>
            <a:r>
              <a:rPr lang="es-MX" sz="4000" b="1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MX" sz="4000" b="1">
                <a:solidFill>
                  <a:schemeClr val="accent6">
                    <a:lumMod val="75000"/>
                  </a:schemeClr>
                </a:solidFill>
              </a:rPr>
            </a:br>
            <a:endParaRPr lang="es-MX" sz="4000" b="1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MX" sz="5400" b="1">
                <a:solidFill>
                  <a:srgbClr val="C00000"/>
                </a:solidFill>
              </a:rPr>
              <a:t/>
            </a:r>
            <a:br>
              <a:rPr lang="es-MX" sz="5400" b="1">
                <a:solidFill>
                  <a:srgbClr val="C00000"/>
                </a:solidFill>
              </a:rPr>
            </a:br>
            <a:endParaRPr lang="es-MX" sz="5400">
              <a:solidFill>
                <a:srgbClr val="C00000"/>
              </a:solidFill>
            </a:endParaRPr>
          </a:p>
          <a:p>
            <a:pPr lvl="1"/>
            <a:endParaRPr lang="es-MX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xmlns="" id="{C2F15B55-0A9B-4260-9557-46DC0A594EBE}"/>
              </a:ext>
            </a:extLst>
          </p:cNvPr>
          <p:cNvGrpSpPr/>
          <p:nvPr/>
        </p:nvGrpSpPr>
        <p:grpSpPr>
          <a:xfrm>
            <a:off x="9220200" y="297320"/>
            <a:ext cx="8127329" cy="2026780"/>
            <a:chOff x="9381706" y="713621"/>
            <a:chExt cx="5841329" cy="1157737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xmlns="" id="{7CC3E578-A0CA-4724-82B4-25A941091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48" t="64620" r="43465" b="14327"/>
            <a:stretch/>
          </p:blipFill>
          <p:spPr>
            <a:xfrm>
              <a:off x="9381706" y="724365"/>
              <a:ext cx="1295400" cy="113742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630E24CD-10CE-415A-A36F-29462C97C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430" t="78188" r="45241" b="11754"/>
            <a:stretch/>
          </p:blipFill>
          <p:spPr>
            <a:xfrm>
              <a:off x="10788920" y="762681"/>
              <a:ext cx="2009637" cy="110082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xmlns="" id="{BAE503F2-439C-44EF-8825-7D4BCE6D2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98" t="11053" r="75241" b="71521"/>
            <a:stretch/>
          </p:blipFill>
          <p:spPr>
            <a:xfrm>
              <a:off x="12910371" y="763362"/>
              <a:ext cx="2312664" cy="1107996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xmlns="" id="{03BDC023-D8CB-4B7B-AEDD-F431759D4BD3}"/>
                </a:ext>
              </a:extLst>
            </p:cNvPr>
            <p:cNvSpPr txBox="1"/>
            <p:nvPr/>
          </p:nvSpPr>
          <p:spPr>
            <a:xfrm>
              <a:off x="10420714" y="717189"/>
              <a:ext cx="8381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xmlns="" id="{D2B9B078-7542-4F40-818C-FA8FE6AACDF1}"/>
                </a:ext>
              </a:extLst>
            </p:cNvPr>
            <p:cNvSpPr txBox="1"/>
            <p:nvPr/>
          </p:nvSpPr>
          <p:spPr>
            <a:xfrm>
              <a:off x="12462403" y="713621"/>
              <a:ext cx="6723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47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6BE20B7F-97C8-4A6C-A0AD-39DDB956C07F}"/>
              </a:ext>
            </a:extLst>
          </p:cNvPr>
          <p:cNvSpPr/>
          <p:nvPr/>
        </p:nvSpPr>
        <p:spPr>
          <a:xfrm>
            <a:off x="457200" y="1708908"/>
            <a:ext cx="15925800" cy="791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s-MX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de coautoría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(promedio de </a:t>
            </a:r>
            <a:r>
              <a:rPr lang="es-MX" sz="32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autores por artículo 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la revista)</a:t>
            </a:r>
            <a:endParaRPr lang="es-MX" sz="2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de concentración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MX" sz="320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ó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3200" b="1" i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Índice Pratt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(distribución decreciente de las revistas considerando su grado de </a:t>
            </a:r>
            <a:r>
              <a:rPr lang="es-MX" sz="32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concentración temática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El valor numérico representa el nivel de concentración temática basándose en los </a:t>
            </a:r>
            <a:r>
              <a:rPr lang="es-MX" sz="32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descriptores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los artículos publicados. Se muestra la frecuencia de descriptores)</a:t>
            </a:r>
            <a:b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MX" sz="2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Representación institucional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(número de documentos por </a:t>
            </a:r>
            <a:r>
              <a:rPr lang="es-MX" sz="32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institución de afiliación del autor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MX" sz="2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Tasa de autoría exógena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(distribución decreciente de las revistas considerando la proporción de </a:t>
            </a:r>
            <a:r>
              <a:rPr lang="es-MX" sz="32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autoría exógena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Este indicador mide el </a:t>
            </a:r>
            <a:r>
              <a:rPr lang="es-MX" sz="32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grado de internacionalización 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las revistas, considerando la proporción de autores cuya </a:t>
            </a:r>
            <a:r>
              <a:rPr lang="es-MX" sz="32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institución de afiliación 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de una </a:t>
            </a:r>
            <a:r>
              <a:rPr lang="es-MX"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nacionalidad</a:t>
            </a:r>
            <a:r>
              <a:rPr lang="es-MX" sz="32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distinta a la de la revista. El valor numérico indica la proporción de autores extranjeros que han publicado en la revista.</a:t>
            </a:r>
            <a:endParaRPr lang="es-MX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C4C0B4F0-7FD6-44D0-B115-1A4B47D72822}"/>
              </a:ext>
            </a:extLst>
          </p:cNvPr>
          <p:cNvSpPr txBox="1"/>
          <p:nvPr/>
        </p:nvSpPr>
        <p:spPr>
          <a:xfrm>
            <a:off x="1981200" y="495300"/>
            <a:ext cx="13639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 Incluya los indicadores </a:t>
            </a:r>
            <a:r>
              <a:rPr lang="es-MX" sz="4400" b="1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Biblat</a:t>
            </a:r>
            <a:r>
              <a:rPr lang="es-MX" sz="44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el portal de su revista !</a:t>
            </a:r>
            <a:endParaRPr lang="es-MX" sz="360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377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3" y="1866900"/>
            <a:ext cx="8603397" cy="77167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B12E18E5-2541-45A2-B1D5-E211C7DB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1835624"/>
            <a:ext cx="9220200" cy="77479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8E3E7B0-94E5-454E-8A55-DE3FB4605E93}"/>
              </a:ext>
            </a:extLst>
          </p:cNvPr>
          <p:cNvSpPr txBox="1"/>
          <p:nvPr/>
        </p:nvSpPr>
        <p:spPr>
          <a:xfrm>
            <a:off x="1981200" y="495300"/>
            <a:ext cx="13639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 Incluya los indicadores </a:t>
            </a:r>
            <a:r>
              <a:rPr lang="es-MX" sz="4400" b="1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Biblat</a:t>
            </a:r>
            <a:r>
              <a:rPr lang="es-MX" sz="44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el portal de su revista !</a:t>
            </a:r>
            <a:endParaRPr lang="es-MX" sz="360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3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59813" y="2544204"/>
            <a:ext cx="15018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Obtener el código para incrustar las gráficas de BIBLAT en el sitio de su revista</a:t>
            </a:r>
            <a:endParaRPr lang="es-MX" sz="3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43000" y="5398414"/>
            <a:ext cx="4092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>
                <a:hlinkClick r:id="rId2"/>
              </a:rPr>
              <a:t>https://biblat.unam.mx</a:t>
            </a:r>
            <a:endParaRPr lang="es-MX" sz="3200"/>
          </a:p>
        </p:txBody>
      </p:sp>
      <p:grpSp>
        <p:nvGrpSpPr>
          <p:cNvPr id="9" name="Grupo 8"/>
          <p:cNvGrpSpPr/>
          <p:nvPr/>
        </p:nvGrpSpPr>
        <p:grpSpPr>
          <a:xfrm>
            <a:off x="1059812" y="3540528"/>
            <a:ext cx="15094587" cy="5641571"/>
            <a:chOff x="1432413" y="2198202"/>
            <a:chExt cx="8672062" cy="3197485"/>
          </a:xfrm>
        </p:grpSpPr>
        <p:sp>
          <p:nvSpPr>
            <p:cNvPr id="4" name="Rectángulo 3"/>
            <p:cNvSpPr/>
            <p:nvPr/>
          </p:nvSpPr>
          <p:spPr>
            <a:xfrm>
              <a:off x="1432413" y="2198202"/>
              <a:ext cx="4385067" cy="854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3200"/>
                <a:t>En el sitio </a:t>
              </a:r>
              <a:r>
                <a:rPr lang="es-MX" sz="3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BIBLAT</a:t>
              </a:r>
              <a:r>
                <a:rPr lang="es-MX" sz="3200"/>
                <a:t>, ir a </a:t>
              </a:r>
              <a:r>
                <a:rPr lang="es-MX" sz="3200" b="1"/>
                <a:t>Indicadores por revista </a:t>
              </a:r>
              <a:r>
                <a:rPr lang="es-MX" sz="3200"/>
                <a:t>en la sección </a:t>
              </a:r>
              <a:r>
                <a:rPr lang="es-MX" sz="3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OTROS INDICADORES</a:t>
              </a:r>
              <a:br>
                <a:rPr lang="es-MX" sz="3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s-MX" sz="2800"/>
                <a:t>(parte inferior de la página)</a:t>
              </a:r>
            </a:p>
          </p:txBody>
        </p:sp>
        <p:grpSp>
          <p:nvGrpSpPr>
            <p:cNvPr id="8" name="Grupo 7"/>
            <p:cNvGrpSpPr/>
            <p:nvPr/>
          </p:nvGrpSpPr>
          <p:grpSpPr>
            <a:xfrm>
              <a:off x="5852264" y="2198202"/>
              <a:ext cx="4252211" cy="3197485"/>
              <a:chOff x="4311218" y="2009516"/>
              <a:chExt cx="4252211" cy="3197485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1218" y="2009516"/>
                <a:ext cx="4252211" cy="3197485"/>
              </a:xfrm>
              <a:prstGeom prst="rect">
                <a:avLst/>
              </a:prstGeom>
            </p:spPr>
          </p:pic>
          <p:sp>
            <p:nvSpPr>
              <p:cNvPr id="7" name="Elipse 6"/>
              <p:cNvSpPr/>
              <p:nvPr/>
            </p:nvSpPr>
            <p:spPr>
              <a:xfrm>
                <a:off x="4499429" y="2418975"/>
                <a:ext cx="1248228" cy="643539"/>
              </a:xfrm>
              <a:prstGeom prst="ellipse">
                <a:avLst/>
              </a:pr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2700"/>
              </a:p>
            </p:txBody>
          </p:sp>
        </p:grp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273858DA-4BF6-4035-B03A-A116B9C31A7C}"/>
              </a:ext>
            </a:extLst>
          </p:cNvPr>
          <p:cNvSpPr txBox="1"/>
          <p:nvPr/>
        </p:nvSpPr>
        <p:spPr>
          <a:xfrm>
            <a:off x="1524000" y="402751"/>
            <a:ext cx="13639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 Incluya los indicadores </a:t>
            </a:r>
            <a:r>
              <a:rPr lang="es-MX" sz="4400" b="1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Biblat</a:t>
            </a:r>
            <a:r>
              <a:rPr lang="es-MX" sz="44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el portal de su revista !</a:t>
            </a:r>
            <a:endParaRPr lang="es-MX" sz="360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833F0192-4BFA-4B9E-BEE5-5BB3CBE59647}"/>
              </a:ext>
            </a:extLst>
          </p:cNvPr>
          <p:cNvSpPr txBox="1"/>
          <p:nvPr/>
        </p:nvSpPr>
        <p:spPr>
          <a:xfrm>
            <a:off x="1545609" y="1380310"/>
            <a:ext cx="2514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PASOS</a:t>
            </a:r>
            <a:endParaRPr lang="es-MX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9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16" y="696689"/>
            <a:ext cx="11737784" cy="828369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152399" y="4795570"/>
            <a:ext cx="5171179" cy="584774"/>
            <a:chOff x="1757925" y="2199745"/>
            <a:chExt cx="2212679" cy="338503"/>
          </a:xfrm>
        </p:grpSpPr>
        <p:sp>
          <p:nvSpPr>
            <p:cNvPr id="4" name="CuadroTexto 3"/>
            <p:cNvSpPr txBox="1"/>
            <p:nvPr/>
          </p:nvSpPr>
          <p:spPr>
            <a:xfrm>
              <a:off x="1757925" y="2199745"/>
              <a:ext cx="1358418" cy="338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/>
                <a:t>Localice su revista</a:t>
              </a:r>
              <a:endParaRPr lang="es-MX" sz="3200"/>
            </a:p>
          </p:txBody>
        </p:sp>
        <p:sp>
          <p:nvSpPr>
            <p:cNvPr id="6" name="Flecha derecha 5"/>
            <p:cNvSpPr/>
            <p:nvPr/>
          </p:nvSpPr>
          <p:spPr>
            <a:xfrm>
              <a:off x="3200400" y="2244177"/>
              <a:ext cx="770204" cy="294071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2700"/>
            </a:p>
          </p:txBody>
        </p:sp>
      </p:grpSp>
    </p:spTree>
    <p:extLst>
      <p:ext uri="{BB962C8B-B14F-4D97-AF65-F5344CB8AC3E}">
        <p14:creationId xmlns:p14="http://schemas.microsoft.com/office/powerpoint/2010/main" val="3704434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300"/>
            <a:ext cx="10287000" cy="9601200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3" name="Rectángulo 2"/>
          <p:cNvSpPr/>
          <p:nvPr/>
        </p:nvSpPr>
        <p:spPr>
          <a:xfrm>
            <a:off x="1447800" y="1527501"/>
            <a:ext cx="7448211" cy="613430"/>
          </a:xfrm>
          <a:prstGeom prst="rect">
            <a:avLst/>
          </a:prstGeom>
          <a:solidFill>
            <a:srgbClr val="00B0F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sp>
        <p:nvSpPr>
          <p:cNvPr id="5" name="CuadroTexto 4"/>
          <p:cNvSpPr txBox="1"/>
          <p:nvPr/>
        </p:nvSpPr>
        <p:spPr>
          <a:xfrm flipH="1">
            <a:off x="11430000" y="1171435"/>
            <a:ext cx="6107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/>
              <a:t>Ubique el indicador de su interés</a:t>
            </a:r>
            <a:br>
              <a:rPr lang="es-ES" sz="4000"/>
            </a:br>
            <a:r>
              <a:rPr lang="es-ES" sz="4000"/>
              <a:t>y haga clic en </a:t>
            </a:r>
            <a:r>
              <a:rPr lang="es-ES" sz="4000" b="1">
                <a:solidFill>
                  <a:schemeClr val="accent2">
                    <a:lumMod val="75000"/>
                  </a:schemeClr>
                </a:solidFill>
              </a:rPr>
              <a:t>Ver enlace</a:t>
            </a:r>
            <a:r>
              <a:rPr lang="es-ES" sz="4000"/>
              <a:t> </a:t>
            </a:r>
            <a:endParaRPr lang="es-MX" sz="4000"/>
          </a:p>
        </p:txBody>
      </p:sp>
      <p:sp>
        <p:nvSpPr>
          <p:cNvPr id="6" name="Flecha derecha 5"/>
          <p:cNvSpPr/>
          <p:nvPr/>
        </p:nvSpPr>
        <p:spPr>
          <a:xfrm rot="1827482" flipH="1">
            <a:off x="18524747" y="9274708"/>
            <a:ext cx="1464666" cy="68857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</p:spTree>
    <p:extLst>
      <p:ext uri="{BB962C8B-B14F-4D97-AF65-F5344CB8AC3E}">
        <p14:creationId xmlns:p14="http://schemas.microsoft.com/office/powerpoint/2010/main" val="325043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8.64198E-7 L -0.64045 -0.70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23" y="-3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8110"/>
            <a:ext cx="13339277" cy="5298528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 rot="5400000" flipH="1">
            <a:off x="1619484" y="11753616"/>
            <a:ext cx="1183261" cy="76462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700"/>
          </a:p>
        </p:txBody>
      </p:sp>
      <p:sp>
        <p:nvSpPr>
          <p:cNvPr id="5" name="CuadroTexto 4"/>
          <p:cNvSpPr txBox="1"/>
          <p:nvPr/>
        </p:nvSpPr>
        <p:spPr>
          <a:xfrm flipH="1">
            <a:off x="3812138" y="5996795"/>
            <a:ext cx="1104686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/>
              <a:t>Copie el código HTML con este botón</a:t>
            </a:r>
            <a:br>
              <a:rPr lang="es-ES" sz="4400"/>
            </a:br>
            <a:r>
              <a:rPr lang="es-ES" sz="4000" i="1"/>
              <a:t>Una vez en su sitio puede adecuar el tamaño de visualización de la gráfica modificando el valor de “width:200px”</a:t>
            </a:r>
            <a:br>
              <a:rPr lang="es-ES" sz="4000" i="1"/>
            </a:br>
            <a:endParaRPr lang="es-MX" sz="4000" i="1"/>
          </a:p>
        </p:txBody>
      </p:sp>
      <p:sp>
        <p:nvSpPr>
          <p:cNvPr id="7" name="CuadroTexto 6"/>
          <p:cNvSpPr txBox="1"/>
          <p:nvPr/>
        </p:nvSpPr>
        <p:spPr>
          <a:xfrm flipH="1">
            <a:off x="3124200" y="8905283"/>
            <a:ext cx="15544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/>
              <a:t>Finalmente pegue el código en la página elegida en el sitio de su revista</a:t>
            </a:r>
            <a:endParaRPr lang="es-MX" sz="3600"/>
          </a:p>
        </p:txBody>
      </p:sp>
    </p:spTree>
    <p:extLst>
      <p:ext uri="{BB962C8B-B14F-4D97-AF65-F5344CB8AC3E}">
        <p14:creationId xmlns:p14="http://schemas.microsoft.com/office/powerpoint/2010/main" val="103512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01389E-5 0.00911 L 0.00408 -0.596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30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B5C37694-F9AA-4518-81A1-27F85F84E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67" t="10741" r="27500" b="4074"/>
          <a:stretch/>
        </p:blipFill>
        <p:spPr>
          <a:xfrm>
            <a:off x="324678" y="495300"/>
            <a:ext cx="8819322" cy="9220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414C3AF0-7A17-4CF6-B7CB-49A2E6AA6BDB}"/>
              </a:ext>
            </a:extLst>
          </p:cNvPr>
          <p:cNvSpPr txBox="1"/>
          <p:nvPr/>
        </p:nvSpPr>
        <p:spPr>
          <a:xfrm>
            <a:off x="3276600" y="800100"/>
            <a:ext cx="601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>
                <a:hlinkClick r:id="rId3"/>
              </a:rPr>
              <a:t>http://www.revistas.unam.mx</a:t>
            </a:r>
            <a:endParaRPr lang="es-MX" sz="3200"/>
          </a:p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EB7C4C8-0692-47CB-9C95-9E8FAAC8FF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7" t="7778" r="24167" b="32963"/>
          <a:stretch/>
        </p:blipFill>
        <p:spPr>
          <a:xfrm>
            <a:off x="9184280" y="1966674"/>
            <a:ext cx="9103720" cy="77488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DEC124C5-7615-4B80-A0DB-BC7C20929F30}"/>
              </a:ext>
            </a:extLst>
          </p:cNvPr>
          <p:cNvSpPr txBox="1"/>
          <p:nvPr/>
        </p:nvSpPr>
        <p:spPr>
          <a:xfrm>
            <a:off x="8305800" y="600045"/>
            <a:ext cx="881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hlinkClick r:id="rId5"/>
              </a:rPr>
              <a:t>http://www.investigacionesgeograficas.unam.mx/index.php/rig/statistics/init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67033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7300" y="2738437"/>
            <a:ext cx="15773400" cy="7086047"/>
          </a:xfrm>
        </p:spPr>
        <p:txBody>
          <a:bodyPr>
            <a:normAutofit/>
          </a:bodyPr>
          <a:lstStyle/>
          <a:p>
            <a:endParaRPr lang="es-MX"/>
          </a:p>
          <a:p>
            <a:endParaRPr lang="es-MX"/>
          </a:p>
          <a:p>
            <a:endParaRPr lang="es-MX"/>
          </a:p>
          <a:p>
            <a:endParaRPr lang="es-MX"/>
          </a:p>
          <a:p>
            <a:pPr marL="0" indent="0">
              <a:buNone/>
            </a:pPr>
            <a:endParaRPr lang="es-MX" b="1"/>
          </a:p>
          <a:p>
            <a:pPr marL="0" indent="0">
              <a:buNone/>
            </a:pPr>
            <a:r>
              <a:rPr lang="es-MX"/>
              <a:t>Departamento de Bibliografía Latinoamericana</a:t>
            </a:r>
          </a:p>
          <a:p>
            <a:pPr marL="0" indent="0">
              <a:buNone/>
            </a:pPr>
            <a:r>
              <a:rPr lang="es-MX"/>
              <a:t>Subdirección de Servicios de Información Especializada</a:t>
            </a:r>
          </a:p>
          <a:p>
            <a:pPr marL="0" indent="0">
              <a:buNone/>
            </a:pPr>
            <a:r>
              <a:rPr lang="es-MX"/>
              <a:t>Dirección General de Bibliotecas - UNAM</a:t>
            </a:r>
          </a:p>
          <a:p>
            <a:pPr marL="0" indent="0">
              <a:buNone/>
            </a:pPr>
            <a:r>
              <a:rPr lang="es-MX">
                <a:hlinkClick r:id="rId3"/>
              </a:rPr>
              <a:t>biblat@dgb.unam.mx</a:t>
            </a:r>
            <a:endParaRPr lang="es-MX">
              <a:hlinkClick r:id="" action="ppaction://noaction"/>
            </a:endParaRPr>
          </a:p>
          <a:p>
            <a:endParaRPr lang="es-MX"/>
          </a:p>
        </p:txBody>
      </p:sp>
      <p:pic>
        <p:nvPicPr>
          <p:cNvPr id="4" name="Picture 3" descr="SciELOMéxico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41084" y="7877684"/>
            <a:ext cx="3084011" cy="22678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46" y="466251"/>
            <a:ext cx="1640840" cy="158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foto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402489"/>
            <a:ext cx="1583453" cy="164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14" y="6335463"/>
            <a:ext cx="3306483" cy="14073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49138" t="61264" r="33847" b="17562"/>
          <a:stretch/>
        </p:blipFill>
        <p:spPr>
          <a:xfrm>
            <a:off x="14452305" y="2404916"/>
            <a:ext cx="2580150" cy="20067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9"/>
          <a:srcRect l="70630" t="56805" r="5887" b="22498"/>
          <a:stretch/>
        </p:blipFill>
        <p:spPr>
          <a:xfrm>
            <a:off x="14400307" y="4288389"/>
            <a:ext cx="3110756" cy="1713552"/>
          </a:xfrm>
          <a:prstGeom prst="rect">
            <a:avLst/>
          </a:prstGeom>
        </p:spPr>
      </p:pic>
      <p:pic>
        <p:nvPicPr>
          <p:cNvPr id="13" name="Picture 2" descr="http://t2.gstatic.com/images?q=tbn:CDy-FcvCj8jzIM:http://www.caicyt.gov.ar/reunion-latindex/imagenes/logo_latindex.gif/imag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183265" y="155852"/>
            <a:ext cx="1544837" cy="22383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to 10"/>
          <p:cNvGraphicFramePr>
            <a:graphicFrameLocks noChangeAspect="1"/>
          </p:cNvGraphicFramePr>
          <p:nvPr/>
        </p:nvGraphicFramePr>
        <p:xfrm>
          <a:off x="11616234" y="8090319"/>
          <a:ext cx="1865985" cy="1865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r:id="rId11" imgW="2762636" imgH="2762636" progId="">
                  <p:embed/>
                </p:oleObj>
              </mc:Choice>
              <mc:Fallback>
                <p:oleObj r:id="rId11" imgW="2762636" imgH="2762636" progId="">
                  <p:embed/>
                  <p:pic>
                    <p:nvPicPr>
                      <p:cNvPr id="11" name="Objeto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16234" y="8090319"/>
                        <a:ext cx="1865985" cy="18659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F363A-16C0-4F0B-BBDD-3DDAA0D85917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578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4C4768C-D649-49CF-9C33-840482ED6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48" t="64620" r="43465" b="14327"/>
          <a:stretch/>
        </p:blipFill>
        <p:spPr>
          <a:xfrm>
            <a:off x="4853048" y="4680526"/>
            <a:ext cx="1930428" cy="16950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2B29AFD3-7A0F-4365-A73A-0BBFCE0C4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30" t="78188" r="45241" b="11754"/>
          <a:stretch/>
        </p:blipFill>
        <p:spPr>
          <a:xfrm>
            <a:off x="7467600" y="4914900"/>
            <a:ext cx="2614553" cy="14321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CBEB6B1A-40DD-413F-921C-1804F540C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8" t="11053" r="75241" b="71521"/>
          <a:stretch/>
        </p:blipFill>
        <p:spPr>
          <a:xfrm>
            <a:off x="10557376" y="5122907"/>
            <a:ext cx="2614552" cy="125263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317FBDB6-6467-4ED1-8638-59253573FEDA}"/>
              </a:ext>
            </a:extLst>
          </p:cNvPr>
          <p:cNvSpPr txBox="1"/>
          <p:nvPr/>
        </p:nvSpPr>
        <p:spPr>
          <a:xfrm>
            <a:off x="6740820" y="4872745"/>
            <a:ext cx="838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CBF8AB41-E7BE-44DB-9BCF-84EF3FC17D3B}"/>
              </a:ext>
            </a:extLst>
          </p:cNvPr>
          <p:cNvSpPr txBox="1"/>
          <p:nvPr/>
        </p:nvSpPr>
        <p:spPr>
          <a:xfrm>
            <a:off x="9885068" y="4876177"/>
            <a:ext cx="672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es-MX" sz="6600" b="1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7D3CDA8B-7A7B-485E-8EBA-410ED55EF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8" t="11053" r="75241" b="71521"/>
          <a:stretch/>
        </p:blipFill>
        <p:spPr>
          <a:xfrm>
            <a:off x="10766212" y="7409960"/>
            <a:ext cx="2614552" cy="125263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54517C9E-116F-4511-9FE0-1DB4AB5D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30" t="78188" r="45241" b="11754"/>
          <a:stretch/>
        </p:blipFill>
        <p:spPr>
          <a:xfrm>
            <a:off x="7579019" y="7142163"/>
            <a:ext cx="2614553" cy="1432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26E88AE8-46AB-4FBE-9B7C-13E5E87E2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48" t="64620" r="43465" b="14327"/>
          <a:stretch/>
        </p:blipFill>
        <p:spPr>
          <a:xfrm>
            <a:off x="4961017" y="6993923"/>
            <a:ext cx="1930428" cy="169501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4C544E1A-7BB3-4C0A-B4F1-1EBDE5230B15}"/>
              </a:ext>
            </a:extLst>
          </p:cNvPr>
          <p:cNvSpPr txBox="1"/>
          <p:nvPr/>
        </p:nvSpPr>
        <p:spPr>
          <a:xfrm>
            <a:off x="10065271" y="7118154"/>
            <a:ext cx="672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endParaRPr lang="es-MX" sz="6600" b="1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E06D7DD9-9D95-4F3D-8117-991AD8C34A13}"/>
              </a:ext>
            </a:extLst>
          </p:cNvPr>
          <p:cNvSpPr txBox="1"/>
          <p:nvPr/>
        </p:nvSpPr>
        <p:spPr>
          <a:xfrm>
            <a:off x="6869120" y="7280736"/>
            <a:ext cx="838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xmlns="" id="{D804AFA3-872B-4177-B635-955F60B2AD16}"/>
              </a:ext>
            </a:extLst>
          </p:cNvPr>
          <p:cNvSpPr/>
          <p:nvPr/>
        </p:nvSpPr>
        <p:spPr>
          <a:xfrm>
            <a:off x="838200" y="824287"/>
            <a:ext cx="166116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800" b="1">
                <a:solidFill>
                  <a:schemeClr val="accent6">
                    <a:lumMod val="75000"/>
                  </a:schemeClr>
                </a:solidFill>
              </a:rPr>
              <a:t>Soluciones</a:t>
            </a:r>
          </a:p>
          <a:p>
            <a:pPr lvl="2"/>
            <a:r>
              <a:rPr lang="es-MX" sz="5400" b="1">
                <a:solidFill>
                  <a:srgbClr val="C00000"/>
                </a:solidFill>
              </a:rPr>
              <a:t>Procesos de transferencia (“cosecha”) de registros</a:t>
            </a:r>
            <a:br>
              <a:rPr lang="es-MX" sz="5400" b="1">
                <a:solidFill>
                  <a:srgbClr val="C00000"/>
                </a:solidFill>
              </a:rPr>
            </a:br>
            <a:r>
              <a:rPr lang="es-MX" sz="5400" b="1">
                <a:solidFill>
                  <a:srgbClr val="C00000"/>
                </a:solidFill>
              </a:rPr>
              <a:t/>
            </a:r>
            <a:br>
              <a:rPr lang="es-MX" sz="5400" b="1">
                <a:solidFill>
                  <a:srgbClr val="C00000"/>
                </a:solidFill>
              </a:rPr>
            </a:br>
            <a:r>
              <a:rPr lang="es-MX" sz="5400" b="1">
                <a:solidFill>
                  <a:srgbClr val="C00000"/>
                </a:solidFill>
              </a:rPr>
              <a:t>Colaboración en la indización por parte de los editores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003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EEC9E36-A22B-4A4D-B6D2-82358B2F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240000" cy="2705100"/>
          </a:xfrm>
        </p:spPr>
        <p:txBody>
          <a:bodyPr>
            <a:normAutofit/>
          </a:bodyPr>
          <a:lstStyle/>
          <a:p>
            <a:pPr marL="914400" indent="-914400">
              <a:buAutoNum type="arabicPeriod"/>
            </a:pPr>
            <a:r>
              <a:rPr lang="es-MX" sz="5400" b="1">
                <a:solidFill>
                  <a:srgbClr val="0070C0"/>
                </a:solidFill>
                <a:latin typeface="Candara Light" panose="020E0502030303020204" pitchFamily="34" charset="0"/>
              </a:rPr>
              <a:t>Desarrollo de interfaz de indización colaborativa </a:t>
            </a:r>
            <a:endParaRPr lang="es-MX" sz="4400" b="1">
              <a:solidFill>
                <a:srgbClr val="0070C0"/>
              </a:solidFill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es-MX" sz="4400" b="1">
                <a:solidFill>
                  <a:srgbClr val="0070C0"/>
                </a:solidFill>
                <a:latin typeface="Candara Light" panose="020E0502030303020204" pitchFamily="34" charset="0"/>
              </a:rPr>
              <a:t>	</a:t>
            </a:r>
            <a:r>
              <a:rPr lang="es-MX" sz="4400" b="1">
                <a:latin typeface="Candara Light" panose="020E0502030303020204" pitchFamily="34" charset="0"/>
              </a:rPr>
              <a:t>Interfaz para ingreso de información por parte de los editores</a:t>
            </a:r>
          </a:p>
          <a:p>
            <a:pPr marL="0" indent="0">
              <a:buNone/>
            </a:pPr>
            <a:r>
              <a:rPr lang="es-MX" sz="4400" b="1">
                <a:latin typeface="Candara Light" panose="020E0502030303020204" pitchFamily="34" charset="0"/>
              </a:rPr>
              <a:t>	Normalización por parte del equipo </a:t>
            </a:r>
            <a:r>
              <a:rPr lang="es-MX" sz="4400" b="1" err="1">
                <a:latin typeface="Candara Light" panose="020E0502030303020204" pitchFamily="34" charset="0"/>
              </a:rPr>
              <a:t>Biblat</a:t>
            </a:r>
            <a:endParaRPr lang="es-MX" sz="4400" b="1">
              <a:latin typeface="Candara Light" panose="020E0502030303020204" pitchFamily="34" charset="0"/>
            </a:endParaRPr>
          </a:p>
          <a:p>
            <a:pPr marL="0" indent="0">
              <a:buNone/>
            </a:pPr>
            <a:endParaRPr lang="es-MX">
              <a:latin typeface="Candara Light" panose="020E0502030303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D32A82F3-CE3A-4070-B638-4B01103CF6AA}"/>
              </a:ext>
            </a:extLst>
          </p:cNvPr>
          <p:cNvSpPr txBox="1"/>
          <p:nvPr/>
        </p:nvSpPr>
        <p:spPr>
          <a:xfrm>
            <a:off x="621749" y="114300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0" b="1">
                <a:solidFill>
                  <a:srgbClr val="FF0000"/>
                </a:solidFill>
                <a:latin typeface="Candara Light" panose="020E0502030303020204" pitchFamily="34" charset="0"/>
              </a:rPr>
              <a:t>agenda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xmlns="" id="{2918F19F-7A07-4549-8314-AAE98587C2EA}"/>
              </a:ext>
            </a:extLst>
          </p:cNvPr>
          <p:cNvSpPr txBox="1">
            <a:spLocks/>
          </p:cNvSpPr>
          <p:nvPr/>
        </p:nvSpPr>
        <p:spPr>
          <a:xfrm>
            <a:off x="609717" y="4895850"/>
            <a:ext cx="152400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5400" b="1">
                <a:solidFill>
                  <a:srgbClr val="0070C0"/>
                </a:solidFill>
                <a:latin typeface="Candara Light" panose="020E0502030303020204" pitchFamily="34" charset="0"/>
              </a:rPr>
              <a:t>2. Requerimientos de indización y las ventajas de </a:t>
            </a:r>
            <a:r>
              <a:rPr lang="es-MX" sz="5400" b="1" err="1">
                <a:solidFill>
                  <a:srgbClr val="0070C0"/>
                </a:solidFill>
                <a:latin typeface="Candara Light" panose="020E0502030303020204" pitchFamily="34" charset="0"/>
              </a:rPr>
              <a:t>Biblat</a:t>
            </a:r>
            <a:endParaRPr lang="es-MX" sz="4400" b="1">
              <a:solidFill>
                <a:srgbClr val="0070C0"/>
              </a:solidFill>
              <a:latin typeface="Candara Light" panose="020E0502030303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s-MX" sz="4400" b="1">
                <a:solidFill>
                  <a:srgbClr val="0070C0"/>
                </a:solidFill>
                <a:latin typeface="Candara Light" panose="020E0502030303020204" pitchFamily="34" charset="0"/>
              </a:rPr>
              <a:t>	</a:t>
            </a:r>
            <a:r>
              <a:rPr lang="es-MX" sz="4400" b="1">
                <a:latin typeface="Candara Light" panose="020E0502030303020204" pitchFamily="34" charset="0"/>
              </a:rPr>
              <a:t>Visibilidad</a:t>
            </a:r>
          </a:p>
          <a:p>
            <a:pPr marL="0" indent="0">
              <a:buFont typeface="Arial" pitchFamily="34" charset="0"/>
              <a:buNone/>
            </a:pPr>
            <a:r>
              <a:rPr lang="es-MX" sz="4400" b="1">
                <a:latin typeface="Candara Light" panose="020E0502030303020204" pitchFamily="34" charset="0"/>
              </a:rPr>
              <a:t>	Indicadores bibliométricos</a:t>
            </a:r>
          </a:p>
          <a:p>
            <a:pPr marL="0" indent="0">
              <a:buFont typeface="Arial" pitchFamily="34" charset="0"/>
              <a:buNone/>
            </a:pPr>
            <a:endParaRPr lang="es-MX">
              <a:latin typeface="Candara Light" panose="020E0502030303020204" pitchFamily="34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xmlns="" id="{7B8C225F-D7B2-4C0B-910A-22BCE827FD86}"/>
              </a:ext>
            </a:extLst>
          </p:cNvPr>
          <p:cNvSpPr txBox="1">
            <a:spLocks/>
          </p:cNvSpPr>
          <p:nvPr/>
        </p:nvSpPr>
        <p:spPr>
          <a:xfrm>
            <a:off x="457200" y="8191500"/>
            <a:ext cx="16687800" cy="270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5400" b="1">
                <a:solidFill>
                  <a:srgbClr val="0070C0"/>
                </a:solidFill>
                <a:latin typeface="Candara Light" panose="020E0502030303020204" pitchFamily="34" charset="0"/>
              </a:rPr>
              <a:t>3. Propuesta de aplicación en portal de revistas UNAM</a:t>
            </a:r>
            <a:endParaRPr lang="es-MX" sz="4400" b="1">
              <a:solidFill>
                <a:srgbClr val="0070C0"/>
              </a:solidFill>
              <a:latin typeface="Candara Light" panose="020E0502030303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s-MX" sz="4400" b="1">
                <a:solidFill>
                  <a:srgbClr val="0070C0"/>
                </a:solidFill>
                <a:latin typeface="Candara Light" panose="020E0502030303020204" pitchFamily="34" charset="0"/>
              </a:rPr>
              <a:t>	</a:t>
            </a:r>
            <a:endParaRPr lang="es-MX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20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D30A7AD8-CD37-0948-B158-AE101B1AA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-23812"/>
            <a:ext cx="16535400" cy="103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2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618DE-BDC4-3846-B68E-20524DC2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pPr algn="l"/>
            <a:r>
              <a:rPr lang="x-none"/>
              <a:t>Biblat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D7EF81-0591-424E-A155-B5340E32F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7373600" cy="8267700"/>
          </a:xfrm>
        </p:spPr>
        <p:txBody>
          <a:bodyPr>
            <a:normAutofit/>
          </a:bodyPr>
          <a:lstStyle/>
          <a:p>
            <a:pPr fontAlgn="base"/>
            <a:r>
              <a:rPr lang="es-ES_tradnl" dirty="0"/>
              <a:t>Administrar y gestionar la información bibliográfica de los artículos en las bases de datos CLASE y PERIÓDICA de forma descentralizada.</a:t>
            </a:r>
          </a:p>
          <a:p>
            <a:pPr fontAlgn="base"/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2DEAE8-C5A8-374D-B076-0BD34497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4700"/>
            <a:ext cx="4152900" cy="6223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BD349881-3C82-6A41-9C45-1DAEB40092BB}"/>
              </a:ext>
            </a:extLst>
          </p:cNvPr>
          <p:cNvGrpSpPr/>
          <p:nvPr/>
        </p:nvGrpSpPr>
        <p:grpSpPr>
          <a:xfrm>
            <a:off x="6705600" y="3254764"/>
            <a:ext cx="1622252" cy="2306625"/>
            <a:chOff x="6705600" y="3635764"/>
            <a:chExt cx="1622252" cy="2306625"/>
          </a:xfrm>
        </p:grpSpPr>
        <p:pic>
          <p:nvPicPr>
            <p:cNvPr id="7" name="Imagen 4">
              <a:extLst>
                <a:ext uri="{FF2B5EF4-FFF2-40B4-BE49-F238E27FC236}">
                  <a16:creationId xmlns:a16="http://schemas.microsoft.com/office/drawing/2014/main" xmlns="" id="{B44C56A8-D33E-6546-AF98-60616A94E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48" t="64620" r="43465" b="14327"/>
            <a:stretch/>
          </p:blipFill>
          <p:spPr>
            <a:xfrm>
              <a:off x="6705600" y="3635764"/>
              <a:ext cx="1622252" cy="172185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3F3F203-5755-D84A-9873-4061854C1154}"/>
                </a:ext>
              </a:extLst>
            </p:cNvPr>
            <p:cNvSpPr/>
            <p:nvPr/>
          </p:nvSpPr>
          <p:spPr>
            <a:xfrm>
              <a:off x="6779400" y="5357614"/>
              <a:ext cx="118824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x-none" sz="3200"/>
                <a:t>2,267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E5617D2-EF4A-1F47-BB14-78316EDD6ADF}"/>
              </a:ext>
            </a:extLst>
          </p:cNvPr>
          <p:cNvGrpSpPr/>
          <p:nvPr/>
        </p:nvGrpSpPr>
        <p:grpSpPr>
          <a:xfrm>
            <a:off x="8006768" y="3243901"/>
            <a:ext cx="2977815" cy="2317488"/>
            <a:chOff x="8006768" y="3624901"/>
            <a:chExt cx="2977815" cy="2317488"/>
          </a:xfrm>
        </p:grpSpPr>
        <p:pic>
          <p:nvPicPr>
            <p:cNvPr id="8" name="Imagen 5">
              <a:extLst>
                <a:ext uri="{FF2B5EF4-FFF2-40B4-BE49-F238E27FC236}">
                  <a16:creationId xmlns:a16="http://schemas.microsoft.com/office/drawing/2014/main" xmlns="" id="{8C4114BC-3EC3-2F4F-8CF6-B9D9D06AC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430" t="78188" r="45241" b="11754"/>
            <a:stretch/>
          </p:blipFill>
          <p:spPr>
            <a:xfrm>
              <a:off x="8467879" y="3693768"/>
              <a:ext cx="2516704" cy="1666438"/>
            </a:xfrm>
            <a:prstGeom prst="rect">
              <a:avLst/>
            </a:prstGeom>
          </p:spPr>
        </p:pic>
        <p:sp>
          <p:nvSpPr>
            <p:cNvPr id="10" name="CuadroTexto 7">
              <a:extLst>
                <a:ext uri="{FF2B5EF4-FFF2-40B4-BE49-F238E27FC236}">
                  <a16:creationId xmlns:a16="http://schemas.microsoft.com/office/drawing/2014/main" xmlns="" id="{5D7B8AD4-B8FA-1245-B0AD-C94A28E56A73}"/>
                </a:ext>
              </a:extLst>
            </p:cNvPr>
            <p:cNvSpPr txBox="1"/>
            <p:nvPr/>
          </p:nvSpPr>
          <p:spPr>
            <a:xfrm>
              <a:off x="8006768" y="3624901"/>
              <a:ext cx="1049691" cy="167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8C6083EC-4A4A-EF44-A2D8-CAA1C7C616C4}"/>
                </a:ext>
              </a:extLst>
            </p:cNvPr>
            <p:cNvSpPr/>
            <p:nvPr/>
          </p:nvSpPr>
          <p:spPr>
            <a:xfrm>
              <a:off x="9144000" y="5357614"/>
              <a:ext cx="118824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x-none" sz="3200"/>
                <a:t>1,781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242A135-8E97-CE41-AA9B-24EE5A9139D9}"/>
              </a:ext>
            </a:extLst>
          </p:cNvPr>
          <p:cNvGrpSpPr/>
          <p:nvPr/>
        </p:nvGrpSpPr>
        <p:grpSpPr>
          <a:xfrm>
            <a:off x="10563611" y="3238500"/>
            <a:ext cx="3457188" cy="2412674"/>
            <a:chOff x="10563611" y="3619500"/>
            <a:chExt cx="3457188" cy="2412674"/>
          </a:xfrm>
        </p:grpSpPr>
        <p:pic>
          <p:nvPicPr>
            <p:cNvPr id="9" name="Imagen 6">
              <a:extLst>
                <a:ext uri="{FF2B5EF4-FFF2-40B4-BE49-F238E27FC236}">
                  <a16:creationId xmlns:a16="http://schemas.microsoft.com/office/drawing/2014/main" xmlns="" id="{1AB99745-0167-054E-9A92-BD5B2A134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98" t="11053" r="75241" b="71521"/>
            <a:stretch/>
          </p:blipFill>
          <p:spPr>
            <a:xfrm>
              <a:off x="11124609" y="3694799"/>
              <a:ext cx="2896190" cy="1677301"/>
            </a:xfrm>
            <a:prstGeom prst="rect">
              <a:avLst/>
            </a:prstGeom>
          </p:spPr>
        </p:pic>
        <p:sp>
          <p:nvSpPr>
            <p:cNvPr id="11" name="CuadroTexto 8">
              <a:extLst>
                <a:ext uri="{FF2B5EF4-FFF2-40B4-BE49-F238E27FC236}">
                  <a16:creationId xmlns:a16="http://schemas.microsoft.com/office/drawing/2014/main" xmlns="" id="{49CCC3DF-9823-1E47-9981-4009925B334D}"/>
                </a:ext>
              </a:extLst>
            </p:cNvPr>
            <p:cNvSpPr txBox="1"/>
            <p:nvPr/>
          </p:nvSpPr>
          <p:spPr>
            <a:xfrm>
              <a:off x="10563611" y="3619500"/>
              <a:ext cx="841943" cy="167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=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483C5D44-B74C-B943-953A-1F79DA11071A}"/>
                </a:ext>
              </a:extLst>
            </p:cNvPr>
            <p:cNvSpPr/>
            <p:nvPr/>
          </p:nvSpPr>
          <p:spPr>
            <a:xfrm>
              <a:off x="11978580" y="5447399"/>
              <a:ext cx="118824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x-none" sz="3200"/>
                <a:t>4,048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7B781677-A514-3049-834A-5344DBE8308F}"/>
              </a:ext>
            </a:extLst>
          </p:cNvPr>
          <p:cNvGrpSpPr/>
          <p:nvPr/>
        </p:nvGrpSpPr>
        <p:grpSpPr>
          <a:xfrm>
            <a:off x="3352800" y="5905500"/>
            <a:ext cx="3124200" cy="1016079"/>
            <a:chOff x="3352800" y="5905500"/>
            <a:chExt cx="3124200" cy="101607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493762A0-4BB4-4B46-8365-8A9424AC2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081"/>
            <a:stretch/>
          </p:blipFill>
          <p:spPr>
            <a:xfrm>
              <a:off x="3352800" y="5905500"/>
              <a:ext cx="1023535" cy="101607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8D613CC3-C15C-0046-973F-2F8576F778CC}"/>
                </a:ext>
              </a:extLst>
            </p:cNvPr>
            <p:cNvSpPr/>
            <p:nvPr/>
          </p:nvSpPr>
          <p:spPr>
            <a:xfrm>
              <a:off x="4469602" y="6121151"/>
              <a:ext cx="20073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3200" dirty="0"/>
                <a:t>9 analistas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94C987A-7ECE-D740-B118-C0A28ADCBD95}"/>
              </a:ext>
            </a:extLst>
          </p:cNvPr>
          <p:cNvGrpSpPr/>
          <p:nvPr/>
        </p:nvGrpSpPr>
        <p:grpSpPr>
          <a:xfrm>
            <a:off x="6705600" y="6840829"/>
            <a:ext cx="1622252" cy="2320943"/>
            <a:chOff x="6705600" y="3635764"/>
            <a:chExt cx="1622252" cy="2320943"/>
          </a:xfrm>
        </p:grpSpPr>
        <p:pic>
          <p:nvPicPr>
            <p:cNvPr id="35" name="Imagen 4">
              <a:extLst>
                <a:ext uri="{FF2B5EF4-FFF2-40B4-BE49-F238E27FC236}">
                  <a16:creationId xmlns:a16="http://schemas.microsoft.com/office/drawing/2014/main" xmlns="" id="{67270520-97A4-3D48-9FF9-34A66B131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48" t="64620" r="43465" b="14327"/>
            <a:stretch/>
          </p:blipFill>
          <p:spPr>
            <a:xfrm>
              <a:off x="6705600" y="3635764"/>
              <a:ext cx="1622252" cy="1721851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582D1AC5-DE95-C94E-8D62-AF1FF4CC2E8C}"/>
                </a:ext>
              </a:extLst>
            </p:cNvPr>
            <p:cNvSpPr/>
            <p:nvPr/>
          </p:nvSpPr>
          <p:spPr>
            <a:xfrm>
              <a:off x="6925465" y="5371932"/>
              <a:ext cx="89611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x-none" sz="3200" dirty="0"/>
                <a:t>160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2A99475-4D1F-5B44-AF9E-19E6D89B80FF}"/>
              </a:ext>
            </a:extLst>
          </p:cNvPr>
          <p:cNvGrpSpPr/>
          <p:nvPr/>
        </p:nvGrpSpPr>
        <p:grpSpPr>
          <a:xfrm>
            <a:off x="8006768" y="6829966"/>
            <a:ext cx="2977815" cy="2331806"/>
            <a:chOff x="8006768" y="3624901"/>
            <a:chExt cx="2977815" cy="2331806"/>
          </a:xfrm>
        </p:grpSpPr>
        <p:pic>
          <p:nvPicPr>
            <p:cNvPr id="38" name="Imagen 5">
              <a:extLst>
                <a:ext uri="{FF2B5EF4-FFF2-40B4-BE49-F238E27FC236}">
                  <a16:creationId xmlns:a16="http://schemas.microsoft.com/office/drawing/2014/main" xmlns="" id="{6EDF006E-A8A8-164D-93DB-994597CA9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430" t="78188" r="45241" b="11754"/>
            <a:stretch/>
          </p:blipFill>
          <p:spPr>
            <a:xfrm>
              <a:off x="8467879" y="3693768"/>
              <a:ext cx="2516704" cy="1666438"/>
            </a:xfrm>
            <a:prstGeom prst="rect">
              <a:avLst/>
            </a:prstGeom>
          </p:spPr>
        </p:pic>
        <p:sp>
          <p:nvSpPr>
            <p:cNvPr id="39" name="CuadroTexto 7">
              <a:extLst>
                <a:ext uri="{FF2B5EF4-FFF2-40B4-BE49-F238E27FC236}">
                  <a16:creationId xmlns:a16="http://schemas.microsoft.com/office/drawing/2014/main" xmlns="" id="{F4A238DE-1208-0440-B834-7CF171EE57EE}"/>
                </a:ext>
              </a:extLst>
            </p:cNvPr>
            <p:cNvSpPr txBox="1"/>
            <p:nvPr/>
          </p:nvSpPr>
          <p:spPr>
            <a:xfrm>
              <a:off x="8006768" y="3624901"/>
              <a:ext cx="1049691" cy="167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>
                  <a:solidFill>
                    <a:schemeClr val="accent6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2CA52346-F7D3-2345-AEAD-596CA0A68B05}"/>
                </a:ext>
              </a:extLst>
            </p:cNvPr>
            <p:cNvSpPr/>
            <p:nvPr/>
          </p:nvSpPr>
          <p:spPr>
            <a:xfrm>
              <a:off x="9421431" y="5371932"/>
              <a:ext cx="6096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x-none" sz="3200" dirty="0"/>
                <a:t>56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4BAD0960-E7BE-9D41-BB30-6AF9D8AFC103}"/>
              </a:ext>
            </a:extLst>
          </p:cNvPr>
          <p:cNvGrpSpPr/>
          <p:nvPr/>
        </p:nvGrpSpPr>
        <p:grpSpPr>
          <a:xfrm>
            <a:off x="10563611" y="6667500"/>
            <a:ext cx="6881466" cy="3170666"/>
            <a:chOff x="10563611" y="6667500"/>
            <a:chExt cx="6881466" cy="31706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6D314AF3-E83E-F74C-B188-C061FBF1AC68}"/>
                </a:ext>
              </a:extLst>
            </p:cNvPr>
            <p:cNvGrpSpPr/>
            <p:nvPr/>
          </p:nvGrpSpPr>
          <p:grpSpPr>
            <a:xfrm>
              <a:off x="10563611" y="6824565"/>
              <a:ext cx="3457188" cy="2431268"/>
              <a:chOff x="10563611" y="3619500"/>
              <a:chExt cx="3457188" cy="2431268"/>
            </a:xfrm>
          </p:grpSpPr>
          <p:pic>
            <p:nvPicPr>
              <p:cNvPr id="42" name="Imagen 6">
                <a:extLst>
                  <a:ext uri="{FF2B5EF4-FFF2-40B4-BE49-F238E27FC236}">
                    <a16:creationId xmlns:a16="http://schemas.microsoft.com/office/drawing/2014/main" xmlns="" id="{569CC160-531B-A140-81ED-05F0F99042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298" t="11053" r="75241" b="71521"/>
              <a:stretch/>
            </p:blipFill>
            <p:spPr>
              <a:xfrm>
                <a:off x="11124609" y="3694799"/>
                <a:ext cx="2896190" cy="1677301"/>
              </a:xfrm>
              <a:prstGeom prst="rect">
                <a:avLst/>
              </a:prstGeom>
            </p:spPr>
          </p:pic>
          <p:sp>
            <p:nvSpPr>
              <p:cNvPr id="43" name="CuadroTexto 8">
                <a:extLst>
                  <a:ext uri="{FF2B5EF4-FFF2-40B4-BE49-F238E27FC236}">
                    <a16:creationId xmlns:a16="http://schemas.microsoft.com/office/drawing/2014/main" xmlns="" id="{7002F0F3-85BF-DD43-B86D-C212CE0544AA}"/>
                  </a:ext>
                </a:extLst>
              </p:cNvPr>
              <p:cNvSpPr txBox="1"/>
              <p:nvPr/>
            </p:nvSpPr>
            <p:spPr>
              <a:xfrm>
                <a:off x="10563611" y="3619500"/>
                <a:ext cx="841943" cy="1677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6600" b="1">
                    <a:solidFill>
                      <a:schemeClr val="accent6">
                        <a:lumMod val="75000"/>
                      </a:schemeClr>
                    </a:solidFill>
                  </a:rPr>
                  <a:t>=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947E058F-3922-E04B-90D7-00871DC6BD5F}"/>
                  </a:ext>
                </a:extLst>
              </p:cNvPr>
              <p:cNvSpPr/>
              <p:nvPr/>
            </p:nvSpPr>
            <p:spPr>
              <a:xfrm>
                <a:off x="12124645" y="5465993"/>
                <a:ext cx="89611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x-none" sz="3200" dirty="0"/>
                  <a:t>216</a:t>
                </a:r>
              </a:p>
            </p:txBody>
          </p:sp>
        </p:grpSp>
        <p:pic>
          <p:nvPicPr>
            <p:cNvPr id="50" name="Picture 49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B1B3F696-6141-5249-97DC-AC88C0C8B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6522" y="6667500"/>
              <a:ext cx="3038555" cy="3170666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568B22E1-07F7-1E49-B3A5-D9B9BAA9FE96}"/>
                </a:ext>
              </a:extLst>
            </p:cNvPr>
            <p:cNvSpPr/>
            <p:nvPr/>
          </p:nvSpPr>
          <p:spPr>
            <a:xfrm>
              <a:off x="15994587" y="7606725"/>
              <a:ext cx="103651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x-none" sz="3200" dirty="0"/>
                <a:t>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5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618DE-BDC4-3846-B68E-20524DC2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pPr algn="l"/>
            <a:r>
              <a:rPr lang="x-none"/>
              <a:t>Biblat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D7EF81-0591-424E-A155-B5340E32F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7373600" cy="8267700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Cuentas</a:t>
            </a:r>
            <a:r>
              <a:rPr lang="en-US" dirty="0"/>
              <a:t> de </a:t>
            </a:r>
            <a:r>
              <a:rPr lang="en-US" dirty="0" err="1"/>
              <a:t>usuario</a:t>
            </a:r>
            <a:r>
              <a:rPr lang="en-US" dirty="0"/>
              <a:t> con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niveles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.</a:t>
            </a:r>
          </a:p>
          <a:p>
            <a:pPr fontAlgn="base"/>
            <a:r>
              <a:rPr lang="en-US" dirty="0" err="1"/>
              <a:t>Mantener</a:t>
            </a:r>
            <a:r>
              <a:rPr lang="en-US" dirty="0"/>
              <a:t> </a:t>
            </a:r>
            <a:r>
              <a:rPr lang="en-US" dirty="0" err="1"/>
              <a:t>actualizadas</a:t>
            </a:r>
            <a:r>
              <a:rPr lang="en-US" dirty="0"/>
              <a:t> las </a:t>
            </a:r>
            <a:r>
              <a:rPr lang="en-US" dirty="0" err="1"/>
              <a:t>revistas</a:t>
            </a:r>
            <a:r>
              <a:rPr lang="en-US" dirty="0"/>
              <a:t> al </a:t>
            </a:r>
            <a:r>
              <a:rPr lang="en-US" dirty="0" err="1"/>
              <a:t>permitir</a:t>
            </a:r>
            <a:r>
              <a:rPr lang="en-US" dirty="0"/>
              <a:t> el </a:t>
            </a:r>
            <a:r>
              <a:rPr lang="en-US" dirty="0" err="1"/>
              <a:t>registro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 por los </a:t>
            </a:r>
            <a:r>
              <a:rPr lang="en-US" dirty="0" err="1"/>
              <a:t>editores</a:t>
            </a:r>
            <a:r>
              <a:rPr lang="en-US" dirty="0"/>
              <a:t> de </a:t>
            </a:r>
            <a:r>
              <a:rPr lang="en-US" dirty="0" err="1"/>
              <a:t>revistas</a:t>
            </a:r>
            <a:r>
              <a:rPr lang="en-US" dirty="0"/>
              <a:t>.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592D31DF-9191-074E-BBE8-37E9FBD0BC40}"/>
              </a:ext>
            </a:extLst>
          </p:cNvPr>
          <p:cNvGrpSpPr/>
          <p:nvPr/>
        </p:nvGrpSpPr>
        <p:grpSpPr>
          <a:xfrm>
            <a:off x="5904448" y="3351248"/>
            <a:ext cx="6479104" cy="1896408"/>
            <a:chOff x="762000" y="3351248"/>
            <a:chExt cx="6479104" cy="1896408"/>
          </a:xfrm>
        </p:grpSpPr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xmlns="" id="{AB834C71-2B6E-F74E-BA9A-1BF7CF2D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351248"/>
              <a:ext cx="1752600" cy="1819466"/>
            </a:xfrm>
            <a:prstGeom prst="rect">
              <a:avLst/>
            </a:prstGeom>
          </p:spPr>
        </p:pic>
        <p:pic>
          <p:nvPicPr>
            <p:cNvPr id="7" name="Imagen 4">
              <a:extLst>
                <a:ext uri="{FF2B5EF4-FFF2-40B4-BE49-F238E27FC236}">
                  <a16:creationId xmlns:a16="http://schemas.microsoft.com/office/drawing/2014/main" xmlns="" id="{B85ED81E-2C3C-7E46-B24F-365EA6843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48" t="64620" r="43465" b="14327"/>
            <a:stretch/>
          </p:blipFill>
          <p:spPr>
            <a:xfrm>
              <a:off x="2725234" y="3351248"/>
              <a:ext cx="1622252" cy="1721851"/>
            </a:xfrm>
            <a:prstGeom prst="rect">
              <a:avLst/>
            </a:prstGeom>
          </p:spPr>
        </p:pic>
        <p:pic>
          <p:nvPicPr>
            <p:cNvPr id="10" name="Imagen 5">
              <a:extLst>
                <a:ext uri="{FF2B5EF4-FFF2-40B4-BE49-F238E27FC236}">
                  <a16:creationId xmlns:a16="http://schemas.microsoft.com/office/drawing/2014/main" xmlns="" id="{D68DAE2D-79F9-D341-9038-836544485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430" t="78188" r="45241" b="11754"/>
            <a:stretch/>
          </p:blipFill>
          <p:spPr>
            <a:xfrm>
              <a:off x="4724400" y="3351248"/>
              <a:ext cx="2516704" cy="1666438"/>
            </a:xfrm>
            <a:prstGeom prst="rect">
              <a:avLst/>
            </a:prstGeom>
          </p:spPr>
        </p:pic>
        <p:sp>
          <p:nvSpPr>
            <p:cNvPr id="11" name="CuadroTexto 7">
              <a:extLst>
                <a:ext uri="{FF2B5EF4-FFF2-40B4-BE49-F238E27FC236}">
                  <a16:creationId xmlns:a16="http://schemas.microsoft.com/office/drawing/2014/main" xmlns="" id="{B6DE6A9F-D52C-1D4F-8921-C7FC6E5C4986}"/>
                </a:ext>
              </a:extLst>
            </p:cNvPr>
            <p:cNvSpPr txBox="1"/>
            <p:nvPr/>
          </p:nvSpPr>
          <p:spPr>
            <a:xfrm>
              <a:off x="4154784" y="3570355"/>
              <a:ext cx="1049691" cy="167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b="1" dirty="0">
                  <a:solidFill>
                    <a:schemeClr val="accent6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DCCE2B53-1D92-4940-AB64-F40D7D8FDBFF}"/>
              </a:ext>
            </a:extLst>
          </p:cNvPr>
          <p:cNvGrpSpPr/>
          <p:nvPr/>
        </p:nvGrpSpPr>
        <p:grpSpPr>
          <a:xfrm>
            <a:off x="7497008" y="6921762"/>
            <a:ext cx="3293984" cy="1819466"/>
            <a:chOff x="972634" y="6921762"/>
            <a:chExt cx="3293984" cy="1819466"/>
          </a:xfrm>
        </p:grpSpPr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xmlns="" id="{1D526649-330F-8B4B-A5EB-961C7BF8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634" y="6921762"/>
              <a:ext cx="1752600" cy="1819466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BBFD34AB-17DB-5B4C-9D61-135799F14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468" y="6921762"/>
              <a:ext cx="691200" cy="609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6ABAB6C-8C2C-474D-9F9D-485DA7696826}"/>
                </a:ext>
              </a:extLst>
            </p:cNvPr>
            <p:cNvSpPr txBox="1"/>
            <p:nvPr/>
          </p:nvSpPr>
          <p:spPr>
            <a:xfrm>
              <a:off x="2725234" y="7999750"/>
              <a:ext cx="15413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3200" dirty="0"/>
                <a:t>Editores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FBAB395-B2AE-5A45-BD0A-2239AF380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776" y="5014668"/>
            <a:ext cx="1896447" cy="18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618DE-BDC4-3846-B68E-20524DC2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</p:spPr>
        <p:txBody>
          <a:bodyPr/>
          <a:lstStyle/>
          <a:p>
            <a:pPr algn="l"/>
            <a:r>
              <a:rPr lang="x-none"/>
              <a:t>Biblat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D7EF81-0591-424E-A155-B5340E32F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7373600" cy="8267700"/>
          </a:xfrm>
        </p:spPr>
        <p:txBody>
          <a:bodyPr>
            <a:normAutofit/>
          </a:bodyPr>
          <a:lstStyle/>
          <a:p>
            <a:pPr fontAlgn="base"/>
            <a:r>
              <a:rPr lang="es-ES_tradnl" dirty="0"/>
              <a:t>Permitir interoperabilidad con otros sistemas con el protocolo OAI-PMH.</a:t>
            </a:r>
          </a:p>
          <a:p>
            <a:pPr marL="0" indent="0" fontAlgn="base">
              <a:buNone/>
            </a:pPr>
            <a:endParaRPr lang="es-ES_tradnl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F4749BC-CA32-8548-84F8-DA5F2E9D2CA5}"/>
              </a:ext>
            </a:extLst>
          </p:cNvPr>
          <p:cNvGrpSpPr/>
          <p:nvPr/>
        </p:nvGrpSpPr>
        <p:grpSpPr>
          <a:xfrm>
            <a:off x="4427361" y="2616240"/>
            <a:ext cx="9433278" cy="5054520"/>
            <a:chOff x="1753424" y="2793908"/>
            <a:chExt cx="9433278" cy="5054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03D6FDB3-9F60-7846-8885-631D2DDCC333}"/>
                </a:ext>
              </a:extLst>
            </p:cNvPr>
            <p:cNvGrpSpPr/>
            <p:nvPr/>
          </p:nvGrpSpPr>
          <p:grpSpPr>
            <a:xfrm>
              <a:off x="1753424" y="4519256"/>
              <a:ext cx="2614552" cy="2453044"/>
              <a:chOff x="1753424" y="4519256"/>
              <a:chExt cx="2614552" cy="2453044"/>
            </a:xfrm>
          </p:grpSpPr>
          <p:pic>
            <p:nvPicPr>
              <p:cNvPr id="5" name="Picture 4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xmlns="" id="{55783667-6245-FE45-82B9-F252103B4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9800" y="4519256"/>
                <a:ext cx="1701800" cy="1193800"/>
              </a:xfrm>
              <a:prstGeom prst="rect">
                <a:avLst/>
              </a:prstGeom>
            </p:spPr>
          </p:pic>
          <p:pic>
            <p:nvPicPr>
              <p:cNvPr id="7" name="Imagen 12">
                <a:extLst>
                  <a:ext uri="{FF2B5EF4-FFF2-40B4-BE49-F238E27FC236}">
                    <a16:creationId xmlns:a16="http://schemas.microsoft.com/office/drawing/2014/main" xmlns="" id="{74DC19CE-1CE4-164B-BFD1-141D889248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98" t="11053" r="75241" b="71521"/>
              <a:stretch/>
            </p:blipFill>
            <p:spPr>
              <a:xfrm>
                <a:off x="1753424" y="5719670"/>
                <a:ext cx="2614552" cy="125263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1F386431-E15E-2D40-B34A-7C41737E713D}"/>
                </a:ext>
              </a:extLst>
            </p:cNvPr>
            <p:cNvGrpSpPr/>
            <p:nvPr/>
          </p:nvGrpSpPr>
          <p:grpSpPr>
            <a:xfrm>
              <a:off x="9263407" y="2793908"/>
              <a:ext cx="1923295" cy="1563132"/>
              <a:chOff x="9263407" y="2793908"/>
              <a:chExt cx="1923295" cy="1563132"/>
            </a:xfrm>
          </p:grpSpPr>
          <p:pic>
            <p:nvPicPr>
              <p:cNvPr id="8" name="Picture 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xmlns="" id="{6866E0CC-BEF6-A441-81F5-831B62765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4155" y="2793908"/>
                <a:ext cx="1701800" cy="11938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D12172B0-9A41-3649-AB30-DC18EAD78195}"/>
                  </a:ext>
                </a:extLst>
              </p:cNvPr>
              <p:cNvSpPr txBox="1"/>
              <p:nvPr/>
            </p:nvSpPr>
            <p:spPr>
              <a:xfrm>
                <a:off x="9263407" y="3987708"/>
                <a:ext cx="1923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dirty="0"/>
                  <a:t>Repositorio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298D3CD1-6CE8-CE44-A676-31A3EC604ED1}"/>
                </a:ext>
              </a:extLst>
            </p:cNvPr>
            <p:cNvGrpSpPr/>
            <p:nvPr/>
          </p:nvGrpSpPr>
          <p:grpSpPr>
            <a:xfrm>
              <a:off x="9263407" y="4539602"/>
              <a:ext cx="1923295" cy="1563132"/>
              <a:chOff x="9263407" y="2793908"/>
              <a:chExt cx="1923295" cy="1563132"/>
            </a:xfrm>
          </p:grpSpPr>
          <p:pic>
            <p:nvPicPr>
              <p:cNvPr id="12" name="Picture 1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xmlns="" id="{D5933363-FD41-244F-B813-D18ADA34F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4155" y="2793908"/>
                <a:ext cx="1701800" cy="11938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617C173C-B555-A044-B985-45FB04BA01DB}"/>
                  </a:ext>
                </a:extLst>
              </p:cNvPr>
              <p:cNvSpPr txBox="1"/>
              <p:nvPr/>
            </p:nvSpPr>
            <p:spPr>
              <a:xfrm>
                <a:off x="9263407" y="3987708"/>
                <a:ext cx="1923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dirty="0"/>
                  <a:t>Revista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2C75789E-93CA-8D44-80D9-2CE40388F86F}"/>
                </a:ext>
              </a:extLst>
            </p:cNvPr>
            <p:cNvGrpSpPr/>
            <p:nvPr/>
          </p:nvGrpSpPr>
          <p:grpSpPr>
            <a:xfrm>
              <a:off x="9263407" y="6285296"/>
              <a:ext cx="1923295" cy="1563132"/>
              <a:chOff x="9263407" y="2793908"/>
              <a:chExt cx="1923295" cy="1563132"/>
            </a:xfrm>
          </p:grpSpPr>
          <p:pic>
            <p:nvPicPr>
              <p:cNvPr id="15" name="Picture 14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xmlns="" id="{AA042895-BF56-2541-82DD-0087A97F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4155" y="2793908"/>
                <a:ext cx="1701800" cy="11938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328D52AE-E5B5-6A44-9F67-ACC2E01B6774}"/>
                  </a:ext>
                </a:extLst>
              </p:cNvPr>
              <p:cNvSpPr txBox="1"/>
              <p:nvPr/>
            </p:nvSpPr>
            <p:spPr>
              <a:xfrm>
                <a:off x="9263407" y="3987708"/>
                <a:ext cx="1923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x-none" dirty="0"/>
                  <a:t>Agregador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59C4BA13-D1FF-B144-A313-877C5A21800A}"/>
                </a:ext>
              </a:extLst>
            </p:cNvPr>
            <p:cNvCxnSpPr>
              <a:stCxn id="8" idx="1"/>
              <a:endCxn id="5" idx="3"/>
            </p:cNvCxnSpPr>
            <p:nvPr/>
          </p:nvCxnSpPr>
          <p:spPr>
            <a:xfrm flipH="1">
              <a:off x="3911600" y="3390808"/>
              <a:ext cx="5462555" cy="1725348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14BE3DD0-D249-E14F-837A-4A15C0E9D89A}"/>
                </a:ext>
              </a:extLst>
            </p:cNvPr>
            <p:cNvCxnSpPr>
              <a:cxnSpLocks/>
              <a:stCxn id="12" idx="1"/>
              <a:endCxn id="5" idx="3"/>
            </p:cNvCxnSpPr>
            <p:nvPr/>
          </p:nvCxnSpPr>
          <p:spPr>
            <a:xfrm flipH="1" flipV="1">
              <a:off x="3911600" y="5116156"/>
              <a:ext cx="5462555" cy="20346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F62CA8D4-98C6-5546-AFD8-3E8ED8C9C5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1600" y="5121700"/>
              <a:ext cx="5310154" cy="161364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466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616</Words>
  <Application>Microsoft Office PowerPoint</Application>
  <PresentationFormat>Personalizado</PresentationFormat>
  <Paragraphs>237</Paragraphs>
  <Slides>37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Courier New</vt:lpstr>
      <vt:lpstr>Calibri</vt:lpstr>
      <vt:lpstr>Arial Rounded MT Bold</vt:lpstr>
      <vt:lpstr>Open Sans Light Bold</vt:lpstr>
      <vt:lpstr>Candara Light</vt:lpstr>
      <vt:lpstr>Times New Roman</vt:lpstr>
      <vt:lpstr>Arial</vt:lpstr>
      <vt:lpstr>Office Theme</vt:lpstr>
      <vt:lpstr>Biblat 2.0 : Visibilidad e indización colaborativa para las revistas académicas latinoamericanas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Biblat Manager</vt:lpstr>
      <vt:lpstr>Biblat Manager</vt:lpstr>
      <vt:lpstr>Biblat Manager</vt:lpstr>
      <vt:lpstr>Biblat Manager – Registro de Revista </vt:lpstr>
      <vt:lpstr>Biblat Manager – Registro de Revista </vt:lpstr>
      <vt:lpstr>Biblat Manager – Registro de Revista </vt:lpstr>
      <vt:lpstr>Biblat Manager – Registro de Revista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Añadir texto</dc:title>
  <dc:creator>Antonio</dc:creator>
  <cp:lastModifiedBy>BIBLAT</cp:lastModifiedBy>
  <cp:revision>71</cp:revision>
  <dcterms:created xsi:type="dcterms:W3CDTF">2006-08-16T00:00:00Z</dcterms:created>
  <dcterms:modified xsi:type="dcterms:W3CDTF">2020-02-26T15:24:35Z</dcterms:modified>
  <dc:identifier>DAD0MJCadNY</dc:identifier>
</cp:coreProperties>
</file>